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58"/>
  </p:notesMasterIdLst>
  <p:sldIdLst>
    <p:sldId id="301" r:id="rId5"/>
    <p:sldId id="258" r:id="rId6"/>
    <p:sldId id="303" r:id="rId7"/>
    <p:sldId id="304" r:id="rId8"/>
    <p:sldId id="305" r:id="rId9"/>
    <p:sldId id="306" r:id="rId10"/>
    <p:sldId id="348" r:id="rId11"/>
    <p:sldId id="310" r:id="rId12"/>
    <p:sldId id="311" r:id="rId13"/>
    <p:sldId id="312" r:id="rId14"/>
    <p:sldId id="313" r:id="rId15"/>
    <p:sldId id="314" r:id="rId16"/>
    <p:sldId id="316" r:id="rId17"/>
    <p:sldId id="315" r:id="rId18"/>
    <p:sldId id="317" r:id="rId19"/>
    <p:sldId id="318" r:id="rId20"/>
    <p:sldId id="319" r:id="rId21"/>
    <p:sldId id="321" r:id="rId22"/>
    <p:sldId id="322" r:id="rId23"/>
    <p:sldId id="323" r:id="rId24"/>
    <p:sldId id="324" r:id="rId25"/>
    <p:sldId id="325" r:id="rId26"/>
    <p:sldId id="326" r:id="rId27"/>
    <p:sldId id="327" r:id="rId28"/>
    <p:sldId id="328" r:id="rId29"/>
    <p:sldId id="256" r:id="rId30"/>
    <p:sldId id="329" r:id="rId31"/>
    <p:sldId id="330" r:id="rId32"/>
    <p:sldId id="331" r:id="rId33"/>
    <p:sldId id="302" r:id="rId34"/>
    <p:sldId id="309" r:id="rId35"/>
    <p:sldId id="307" r:id="rId36"/>
    <p:sldId id="349" r:id="rId37"/>
    <p:sldId id="308" r:id="rId38"/>
    <p:sldId id="335" r:id="rId39"/>
    <p:sldId id="336" r:id="rId40"/>
    <p:sldId id="337" r:id="rId41"/>
    <p:sldId id="339" r:id="rId42"/>
    <p:sldId id="340" r:id="rId43"/>
    <p:sldId id="341" r:id="rId44"/>
    <p:sldId id="342" r:id="rId45"/>
    <p:sldId id="343" r:id="rId46"/>
    <p:sldId id="351" r:id="rId47"/>
    <p:sldId id="350" r:id="rId48"/>
    <p:sldId id="352" r:id="rId49"/>
    <p:sldId id="353" r:id="rId50"/>
    <p:sldId id="354" r:id="rId51"/>
    <p:sldId id="355" r:id="rId52"/>
    <p:sldId id="356" r:id="rId53"/>
    <p:sldId id="344" r:id="rId54"/>
    <p:sldId id="346" r:id="rId55"/>
    <p:sldId id="347" r:id="rId56"/>
    <p:sldId id="34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934"/>
  </p:normalViewPr>
  <p:slideViewPr>
    <p:cSldViewPr snapToGrid="0">
      <p:cViewPr varScale="1">
        <p:scale>
          <a:sx n="96" d="100"/>
          <a:sy n="96" d="100"/>
        </p:scale>
        <p:origin x="560" y="5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31550-53D0-4D61-992D-D012631C6D02}"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14B63C6-4DFF-4145-B29C-B94F5B010085}">
      <dgm:prSet/>
      <dgm:spPr/>
      <dgm:t>
        <a:bodyPr/>
        <a:lstStyle/>
        <a:p>
          <a:r>
            <a:rPr lang="he-IL" dirty="0"/>
            <a:t>המידע מוגבל בכל תא בזיכרון</a:t>
          </a:r>
          <a:endParaRPr lang="en-US" dirty="0"/>
        </a:p>
      </dgm:t>
    </dgm:pt>
    <dgm:pt modelId="{C0587E5D-3003-4F73-BEB5-4E28846C5DFA}" type="parTrans" cxnId="{835A7A8B-DC7B-43D8-8048-36CE6BF69BE8}">
      <dgm:prSet/>
      <dgm:spPr/>
      <dgm:t>
        <a:bodyPr/>
        <a:lstStyle/>
        <a:p>
          <a:endParaRPr lang="en-US"/>
        </a:p>
      </dgm:t>
    </dgm:pt>
    <dgm:pt modelId="{4666925C-DD10-4F80-83DC-56220F502E56}" type="sibTrans" cxnId="{835A7A8B-DC7B-43D8-8048-36CE6BF69BE8}">
      <dgm:prSet/>
      <dgm:spPr/>
      <dgm:t>
        <a:bodyPr/>
        <a:lstStyle/>
        <a:p>
          <a:endParaRPr lang="en-US"/>
        </a:p>
      </dgm:t>
    </dgm:pt>
    <dgm:pt modelId="{4062DF27-E4EF-4035-848C-123B9FF32EEB}">
      <dgm:prSet/>
      <dgm:spPr/>
      <dgm:t>
        <a:bodyPr/>
        <a:lstStyle/>
        <a:p>
          <a:r>
            <a:rPr lang="he-IL" dirty="0"/>
            <a:t>זמן הריצה יכול להגיע לערכים אדירים</a:t>
          </a:r>
          <a:endParaRPr lang="en-US" dirty="0"/>
        </a:p>
      </dgm:t>
    </dgm:pt>
    <dgm:pt modelId="{398ED1EE-7A67-4BF4-AF6D-F16A1FD8B7B6}" type="parTrans" cxnId="{A785889D-EFD0-434B-AECD-44227743821B}">
      <dgm:prSet/>
      <dgm:spPr/>
      <dgm:t>
        <a:bodyPr/>
        <a:lstStyle/>
        <a:p>
          <a:endParaRPr lang="en-US"/>
        </a:p>
      </dgm:t>
    </dgm:pt>
    <dgm:pt modelId="{72A5E3CF-93BC-4B94-9355-480F68D1E9DA}" type="sibTrans" cxnId="{A785889D-EFD0-434B-AECD-44227743821B}">
      <dgm:prSet/>
      <dgm:spPr/>
      <dgm:t>
        <a:bodyPr/>
        <a:lstStyle/>
        <a:p>
          <a:endParaRPr lang="en-US"/>
        </a:p>
      </dgm:t>
    </dgm:pt>
    <dgm:pt modelId="{6B9B862C-44AA-4B9B-89D6-41C60C242C10}" type="pres">
      <dgm:prSet presAssocID="{8AB31550-53D0-4D61-992D-D012631C6D02}" presName="root" presStyleCnt="0">
        <dgm:presLayoutVars>
          <dgm:dir/>
          <dgm:resizeHandles val="exact"/>
        </dgm:presLayoutVars>
      </dgm:prSet>
      <dgm:spPr/>
    </dgm:pt>
    <dgm:pt modelId="{06850773-1967-4BA8-81B1-4DA07C621361}" type="pres">
      <dgm:prSet presAssocID="{214B63C6-4DFF-4145-B29C-B94F5B010085}" presName="compNode" presStyleCnt="0"/>
      <dgm:spPr/>
    </dgm:pt>
    <dgm:pt modelId="{F4884C57-271A-44B9-B3EF-04E186BF6D14}" type="pres">
      <dgm:prSet presAssocID="{214B63C6-4DFF-4145-B29C-B94F5B0100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2D4F6B9-AB86-47F6-8496-030BA64EAF36}" type="pres">
      <dgm:prSet presAssocID="{214B63C6-4DFF-4145-B29C-B94F5B010085}" presName="spaceRect" presStyleCnt="0"/>
      <dgm:spPr/>
    </dgm:pt>
    <dgm:pt modelId="{E77F7E65-20FF-47E8-A22E-277E0F5E419D}" type="pres">
      <dgm:prSet presAssocID="{214B63C6-4DFF-4145-B29C-B94F5B010085}" presName="textRect" presStyleLbl="revTx" presStyleIdx="0" presStyleCnt="2">
        <dgm:presLayoutVars>
          <dgm:chMax val="1"/>
          <dgm:chPref val="1"/>
        </dgm:presLayoutVars>
      </dgm:prSet>
      <dgm:spPr/>
    </dgm:pt>
    <dgm:pt modelId="{9C6792B6-5A16-4A83-96D8-5B642E1DC5BB}" type="pres">
      <dgm:prSet presAssocID="{4666925C-DD10-4F80-83DC-56220F502E56}" presName="sibTrans" presStyleCnt="0"/>
      <dgm:spPr/>
    </dgm:pt>
    <dgm:pt modelId="{98747873-7035-422D-A3DC-BCE52B5429CD}" type="pres">
      <dgm:prSet presAssocID="{4062DF27-E4EF-4035-848C-123B9FF32EEB}" presName="compNode" presStyleCnt="0"/>
      <dgm:spPr/>
    </dgm:pt>
    <dgm:pt modelId="{4CEE374A-DFED-462D-B46F-CDF1F9815E48}" type="pres">
      <dgm:prSet presAssocID="{4062DF27-E4EF-4035-848C-123B9FF32E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6BACAB4B-E969-4DCF-B95D-96843030D548}" type="pres">
      <dgm:prSet presAssocID="{4062DF27-E4EF-4035-848C-123B9FF32EEB}" presName="spaceRect" presStyleCnt="0"/>
      <dgm:spPr/>
    </dgm:pt>
    <dgm:pt modelId="{408B50BE-EE8C-48EC-B9CC-2E676195C29E}" type="pres">
      <dgm:prSet presAssocID="{4062DF27-E4EF-4035-848C-123B9FF32EEB}" presName="textRect" presStyleLbl="revTx" presStyleIdx="1" presStyleCnt="2">
        <dgm:presLayoutVars>
          <dgm:chMax val="1"/>
          <dgm:chPref val="1"/>
        </dgm:presLayoutVars>
      </dgm:prSet>
      <dgm:spPr/>
    </dgm:pt>
  </dgm:ptLst>
  <dgm:cxnLst>
    <dgm:cxn modelId="{C035B30E-55D4-4300-835F-BB6D9490E01A}" type="presOf" srcId="{214B63C6-4DFF-4145-B29C-B94F5B010085}" destId="{E77F7E65-20FF-47E8-A22E-277E0F5E419D}" srcOrd="0" destOrd="0" presId="urn:microsoft.com/office/officeart/2018/2/layout/IconLabelList"/>
    <dgm:cxn modelId="{6B18BF7B-FFF7-4C24-B0CF-34E013923235}" type="presOf" srcId="{4062DF27-E4EF-4035-848C-123B9FF32EEB}" destId="{408B50BE-EE8C-48EC-B9CC-2E676195C29E}" srcOrd="0" destOrd="0" presId="urn:microsoft.com/office/officeart/2018/2/layout/IconLabelList"/>
    <dgm:cxn modelId="{835A7A8B-DC7B-43D8-8048-36CE6BF69BE8}" srcId="{8AB31550-53D0-4D61-992D-D012631C6D02}" destId="{214B63C6-4DFF-4145-B29C-B94F5B010085}" srcOrd="0" destOrd="0" parTransId="{C0587E5D-3003-4F73-BEB5-4E28846C5DFA}" sibTransId="{4666925C-DD10-4F80-83DC-56220F502E56}"/>
    <dgm:cxn modelId="{A80F419B-8F8F-4854-B8CC-5586CA40F9DF}" type="presOf" srcId="{8AB31550-53D0-4D61-992D-D012631C6D02}" destId="{6B9B862C-44AA-4B9B-89D6-41C60C242C10}" srcOrd="0" destOrd="0" presId="urn:microsoft.com/office/officeart/2018/2/layout/IconLabelList"/>
    <dgm:cxn modelId="{A785889D-EFD0-434B-AECD-44227743821B}" srcId="{8AB31550-53D0-4D61-992D-D012631C6D02}" destId="{4062DF27-E4EF-4035-848C-123B9FF32EEB}" srcOrd="1" destOrd="0" parTransId="{398ED1EE-7A67-4BF4-AF6D-F16A1FD8B7B6}" sibTransId="{72A5E3CF-93BC-4B94-9355-480F68D1E9DA}"/>
    <dgm:cxn modelId="{A2716E62-4031-497F-939E-E661D6E1A834}" type="presParOf" srcId="{6B9B862C-44AA-4B9B-89D6-41C60C242C10}" destId="{06850773-1967-4BA8-81B1-4DA07C621361}" srcOrd="0" destOrd="0" presId="urn:microsoft.com/office/officeart/2018/2/layout/IconLabelList"/>
    <dgm:cxn modelId="{9EA0C311-A978-49C8-BE4B-CA5CCD423367}" type="presParOf" srcId="{06850773-1967-4BA8-81B1-4DA07C621361}" destId="{F4884C57-271A-44B9-B3EF-04E186BF6D14}" srcOrd="0" destOrd="0" presId="urn:microsoft.com/office/officeart/2018/2/layout/IconLabelList"/>
    <dgm:cxn modelId="{3A2DAF04-D512-4AD5-BD01-5D460F76C8B2}" type="presParOf" srcId="{06850773-1967-4BA8-81B1-4DA07C621361}" destId="{82D4F6B9-AB86-47F6-8496-030BA64EAF36}" srcOrd="1" destOrd="0" presId="urn:microsoft.com/office/officeart/2018/2/layout/IconLabelList"/>
    <dgm:cxn modelId="{49A4569E-2123-453D-9DBA-77A100FF3136}" type="presParOf" srcId="{06850773-1967-4BA8-81B1-4DA07C621361}" destId="{E77F7E65-20FF-47E8-A22E-277E0F5E419D}" srcOrd="2" destOrd="0" presId="urn:microsoft.com/office/officeart/2018/2/layout/IconLabelList"/>
    <dgm:cxn modelId="{2AB1DB0F-56DC-46B8-8F8F-7E3E17B875A6}" type="presParOf" srcId="{6B9B862C-44AA-4B9B-89D6-41C60C242C10}" destId="{9C6792B6-5A16-4A83-96D8-5B642E1DC5BB}" srcOrd="1" destOrd="0" presId="urn:microsoft.com/office/officeart/2018/2/layout/IconLabelList"/>
    <dgm:cxn modelId="{8BBC223F-BC3E-4FEE-8780-4CE609C26F0D}" type="presParOf" srcId="{6B9B862C-44AA-4B9B-89D6-41C60C242C10}" destId="{98747873-7035-422D-A3DC-BCE52B5429CD}" srcOrd="2" destOrd="0" presId="urn:microsoft.com/office/officeart/2018/2/layout/IconLabelList"/>
    <dgm:cxn modelId="{771AF2EE-803D-44BD-9F69-1B5956E3DDDC}" type="presParOf" srcId="{98747873-7035-422D-A3DC-BCE52B5429CD}" destId="{4CEE374A-DFED-462D-B46F-CDF1F9815E48}" srcOrd="0" destOrd="0" presId="urn:microsoft.com/office/officeart/2018/2/layout/IconLabelList"/>
    <dgm:cxn modelId="{934E5B52-F371-415A-B56D-F5FEA9FCC34D}" type="presParOf" srcId="{98747873-7035-422D-A3DC-BCE52B5429CD}" destId="{6BACAB4B-E969-4DCF-B95D-96843030D548}" srcOrd="1" destOrd="0" presId="urn:microsoft.com/office/officeart/2018/2/layout/IconLabelList"/>
    <dgm:cxn modelId="{13FBF3E4-215C-41EB-9E62-A8F5F6D2AE09}" type="presParOf" srcId="{98747873-7035-422D-A3DC-BCE52B5429CD}" destId="{408B50BE-EE8C-48EC-B9CC-2E676195C2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84C57-271A-44B9-B3EF-04E186BF6D14}">
      <dsp:nvSpPr>
        <dsp:cNvPr id="0" name=""/>
        <dsp:cNvSpPr/>
      </dsp:nvSpPr>
      <dsp:spPr>
        <a:xfrm>
          <a:off x="1747800" y="51009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F7E65-20FF-47E8-A22E-277E0F5E419D}">
      <dsp:nvSpPr>
        <dsp:cNvPr id="0" name=""/>
        <dsp:cNvSpPr/>
      </dsp:nvSpPr>
      <dsp:spPr>
        <a:xfrm>
          <a:off x="559800" y="292439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he-IL" sz="2600" kern="1200" dirty="0"/>
            <a:t>המידע מוגבל בכל תא בזיכרון</a:t>
          </a:r>
          <a:endParaRPr lang="en-US" sz="2600" kern="1200" dirty="0"/>
        </a:p>
      </dsp:txBody>
      <dsp:txXfrm>
        <a:off x="559800" y="2924394"/>
        <a:ext cx="4320000" cy="720000"/>
      </dsp:txXfrm>
    </dsp:sp>
    <dsp:sp modelId="{4CEE374A-DFED-462D-B46F-CDF1F9815E48}">
      <dsp:nvSpPr>
        <dsp:cNvPr id="0" name=""/>
        <dsp:cNvSpPr/>
      </dsp:nvSpPr>
      <dsp:spPr>
        <a:xfrm>
          <a:off x="6823800" y="51009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B50BE-EE8C-48EC-B9CC-2E676195C29E}">
      <dsp:nvSpPr>
        <dsp:cNvPr id="0" name=""/>
        <dsp:cNvSpPr/>
      </dsp:nvSpPr>
      <dsp:spPr>
        <a:xfrm>
          <a:off x="5635800" y="292439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he-IL" sz="2600" kern="1200" dirty="0"/>
            <a:t>זמן הריצה יכול להגיע לערכים אדירים</a:t>
          </a:r>
          <a:endParaRPr lang="en-US" sz="2600" kern="1200" dirty="0"/>
        </a:p>
      </dsp:txBody>
      <dsp:txXfrm>
        <a:off x="5635800" y="2924394"/>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0.svg"/><Relationship Id="rId7" Type="http://schemas.openxmlformats.org/officeDocument/2006/relationships/hyperlink" Target="https://www.wired.it/attualita/tech/2019/04/08/supercomputer-italia/" TargetMode="Externa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4056600" y="536573"/>
            <a:ext cx="4078800" cy="1453003"/>
          </a:xfrm>
        </p:spPr>
        <p:txBody>
          <a:bodyPr anchor="b">
            <a:normAutofit fontScale="90000"/>
          </a:bodyPr>
          <a:lstStyle/>
          <a:p>
            <a:r>
              <a:rPr lang="he-IL" sz="10700" dirty="0">
                <a:latin typeface="Aharoni" panose="02010803020104030203" pitchFamily="2" charset="-79"/>
                <a:ea typeface="ADLaM Display" panose="020F0502020204030204" pitchFamily="2" charset="0"/>
                <a:cs typeface="Aharoni" panose="02010803020104030203" pitchFamily="2" charset="-79"/>
              </a:rPr>
              <a:t>מחשב</a:t>
            </a:r>
            <a:r>
              <a:rPr lang="he-IL" dirty="0"/>
              <a:t> </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body" sz="quarter" idx="13"/>
          </p:nvPr>
        </p:nvSpPr>
        <p:spPr>
          <a:xfrm>
            <a:off x="3686175" y="2876550"/>
            <a:ext cx="4819650" cy="2875321"/>
          </a:xfrm>
        </p:spPr>
        <p:txBody>
          <a:bodyPr>
            <a:normAutofit/>
          </a:bodyPr>
          <a:lstStyle/>
          <a:p>
            <a:r>
              <a:rPr lang="he-IL" dirty="0"/>
              <a:t>ליה אלפנדרי ויאיר חדד</a:t>
            </a:r>
            <a:endParaRPr lang="en-US" dirty="0"/>
          </a:p>
        </p:txBody>
      </p:sp>
      <p:sp>
        <p:nvSpPr>
          <p:cNvPr id="8" name="Footer Placeholder 3">
            <a:extLst>
              <a:ext uri="{FF2B5EF4-FFF2-40B4-BE49-F238E27FC236}">
                <a16:creationId xmlns:a16="http://schemas.microsoft.com/office/drawing/2014/main" id="{DDC6892F-B7E2-147C-A4E3-6AEE98FCF706}"/>
              </a:ext>
            </a:extLst>
          </p:cNvPr>
          <p:cNvSpPr>
            <a:spLocks noGrp="1"/>
          </p:cNvSpPr>
          <p:nvPr>
            <p:ph type="ftr" sz="quarter" idx="11"/>
          </p:nvPr>
        </p:nvSpPr>
        <p:spPr>
          <a:xfrm>
            <a:off x="2754312" y="6357600"/>
            <a:ext cx="6683376" cy="460800"/>
          </a:xfrm>
        </p:spPr>
        <p:txBody>
          <a:bodyPr/>
          <a:lstStyle/>
          <a:p>
            <a:pPr>
              <a:spcAft>
                <a:spcPts val="600"/>
              </a:spcAft>
            </a:pPr>
            <a:r>
              <a:rPr lang="en-US"/>
              <a:t>Sample Footer Text</a:t>
            </a:r>
          </a:p>
        </p:txBody>
      </p:sp>
      <p:sp>
        <p:nvSpPr>
          <p:cNvPr id="10" name="Slide Number Placeholder 4">
            <a:extLst>
              <a:ext uri="{FF2B5EF4-FFF2-40B4-BE49-F238E27FC236}">
                <a16:creationId xmlns:a16="http://schemas.microsoft.com/office/drawing/2014/main" id="{56F5F59F-A6A1-D74A-E6DE-6F5CA4078D42}"/>
              </a:ext>
            </a:extLst>
          </p:cNvPr>
          <p:cNvSpPr>
            <a:spLocks noGrp="1"/>
          </p:cNvSpPr>
          <p:nvPr>
            <p:ph type="sldNum" sz="quarter" idx="12"/>
          </p:nvPr>
        </p:nvSpPr>
        <p:spPr>
          <a:xfrm>
            <a:off x="9982800" y="6357600"/>
            <a:ext cx="1760150" cy="460800"/>
          </a:xfrm>
        </p:spPr>
        <p:txBody>
          <a:bodyPr/>
          <a:lstStyle/>
          <a:p>
            <a:pPr>
              <a:spcAft>
                <a:spcPts val="600"/>
              </a:spcAft>
            </a:pPr>
            <a:fld id="{294A09A9-5501-47C1-A89A-A340965A2BE2}" type="slidenum">
              <a:rPr lang="en-US" smtClean="0"/>
              <a:pPr>
                <a:spcAft>
                  <a:spcPts val="600"/>
                </a:spcAft>
              </a:pPr>
              <a:t>1</a:t>
            </a:fld>
            <a:endParaRPr lang="en-US"/>
          </a:p>
        </p:txBody>
      </p:sp>
      <p:pic>
        <p:nvPicPr>
          <p:cNvPr id="4" name="Picture 3">
            <a:extLst>
              <a:ext uri="{FF2B5EF4-FFF2-40B4-BE49-F238E27FC236}">
                <a16:creationId xmlns:a16="http://schemas.microsoft.com/office/drawing/2014/main" id="{FE3833A9-5C7D-3E45-B7CC-0762942D9C2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89680" y="2359215"/>
            <a:ext cx="5468516" cy="3909989"/>
          </a:xfrm>
          <a:prstGeom prst="rect">
            <a:avLst/>
          </a:prstGeom>
        </p:spPr>
      </p:pic>
      <p:pic>
        <p:nvPicPr>
          <p:cNvPr id="6" name="Picture 5">
            <a:extLst>
              <a:ext uri="{FF2B5EF4-FFF2-40B4-BE49-F238E27FC236}">
                <a16:creationId xmlns:a16="http://schemas.microsoft.com/office/drawing/2014/main" id="{7677CCF5-D199-A04D-131F-1F796CB8D128}"/>
              </a:ext>
            </a:extLst>
          </p:cNvPr>
          <p:cNvPicPr>
            <a:picLocks noChangeAspect="1"/>
          </p:cNvPicPr>
          <p:nvPr/>
        </p:nvPicPr>
        <p:blipFill>
          <a:blip r:embed="rId3"/>
          <a:stretch>
            <a:fillRect/>
          </a:stretch>
        </p:blipFill>
        <p:spPr>
          <a:xfrm>
            <a:off x="532032" y="2876550"/>
            <a:ext cx="3449418" cy="3449418"/>
          </a:xfrm>
          <a:prstGeom prst="rect">
            <a:avLst/>
          </a:prstGeom>
        </p:spPr>
      </p:pic>
    </p:spTree>
    <p:extLst>
      <p:ext uri="{BB962C8B-B14F-4D97-AF65-F5344CB8AC3E}">
        <p14:creationId xmlns:p14="http://schemas.microsoft.com/office/powerpoint/2010/main" val="52169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620370" y="-122829"/>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מהפכני!</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10</a:t>
            </a:fld>
            <a:endParaRPr lang="en-US" dirty="0"/>
          </a:p>
        </p:txBody>
      </p:sp>
    </p:spTree>
    <p:extLst>
      <p:ext uri="{BB962C8B-B14F-4D97-AF65-F5344CB8AC3E}">
        <p14:creationId xmlns:p14="http://schemas.microsoft.com/office/powerpoint/2010/main" val="2267249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576578" y="-30025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לא מספיק...</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11</a:t>
            </a:fld>
            <a:endParaRPr lang="en-US" dirty="0"/>
          </a:p>
        </p:txBody>
      </p:sp>
    </p:spTree>
    <p:extLst>
      <p:ext uri="{BB962C8B-B14F-4D97-AF65-F5344CB8AC3E}">
        <p14:creationId xmlns:p14="http://schemas.microsoft.com/office/powerpoint/2010/main" val="148564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620370" y="-122829"/>
            <a:ext cx="7861110" cy="4763068"/>
          </a:xfrm>
        </p:spPr>
        <p:txBody>
          <a:bodyPr wrap="square" anchor="b">
            <a:normAutofit/>
          </a:bodyPr>
          <a:lstStyle/>
          <a:p>
            <a:r>
              <a:rPr lang="he-IL" sz="13800">
                <a:latin typeface="Aharoni" panose="02010803020104030203" pitchFamily="2" charset="-79"/>
                <a:cs typeface="Aharoni" panose="02010803020104030203" pitchFamily="2" charset="-79"/>
              </a:rPr>
              <a:t>פורץ דרך!</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12</a:t>
            </a:fld>
            <a:endParaRPr lang="en-US" dirty="0"/>
          </a:p>
        </p:txBody>
      </p:sp>
    </p:spTree>
    <p:extLst>
      <p:ext uri="{BB962C8B-B14F-4D97-AF65-F5344CB8AC3E}">
        <p14:creationId xmlns:p14="http://schemas.microsoft.com/office/powerpoint/2010/main" val="51433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576578" y="-30025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לא מספיק...</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13</a:t>
            </a:fld>
            <a:endParaRPr lang="en-US" dirty="0"/>
          </a:p>
        </p:txBody>
      </p:sp>
    </p:spTree>
    <p:extLst>
      <p:ext uri="{BB962C8B-B14F-4D97-AF65-F5344CB8AC3E}">
        <p14:creationId xmlns:p14="http://schemas.microsoft.com/office/powerpoint/2010/main" val="2401375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משנה סדרי עולם!</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14</a:t>
            </a:fld>
            <a:endParaRPr lang="en-US" dirty="0"/>
          </a:p>
        </p:txBody>
      </p:sp>
    </p:spTree>
    <p:extLst>
      <p:ext uri="{BB962C8B-B14F-4D97-AF65-F5344CB8AC3E}">
        <p14:creationId xmlns:p14="http://schemas.microsoft.com/office/powerpoint/2010/main" val="1053371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576578" y="-30025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לא מספיק...</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15</a:t>
            </a:fld>
            <a:endParaRPr lang="en-US" dirty="0"/>
          </a:p>
        </p:txBody>
      </p:sp>
    </p:spTree>
    <p:extLst>
      <p:ext uri="{BB962C8B-B14F-4D97-AF65-F5344CB8AC3E}">
        <p14:creationId xmlns:p14="http://schemas.microsoft.com/office/powerpoint/2010/main" val="149974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13800">
                <a:latin typeface="Aharoni" panose="02010803020104030203" pitchFamily="2" charset="-79"/>
                <a:cs typeface="Aharoni" panose="02010803020104030203" pitchFamily="2" charset="-79"/>
              </a:rPr>
              <a:t>יוצא מהקופסה!</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16</a:t>
            </a:fld>
            <a:endParaRPr lang="en-US" dirty="0"/>
          </a:p>
        </p:txBody>
      </p:sp>
    </p:spTree>
    <p:extLst>
      <p:ext uri="{BB962C8B-B14F-4D97-AF65-F5344CB8AC3E}">
        <p14:creationId xmlns:p14="http://schemas.microsoft.com/office/powerpoint/2010/main" val="2767229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740351" y="1173709"/>
            <a:ext cx="7861110" cy="4763068"/>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יש משהו שעדיין מפריע לנו</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17</a:t>
            </a:fld>
            <a:endParaRPr lang="en-US" dirty="0"/>
          </a:p>
        </p:txBody>
      </p:sp>
    </p:spTree>
    <p:extLst>
      <p:ext uri="{BB962C8B-B14F-4D97-AF65-F5344CB8AC3E}">
        <p14:creationId xmlns:p14="http://schemas.microsoft.com/office/powerpoint/2010/main" val="58985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50961" y="1594532"/>
            <a:ext cx="9890077" cy="4763068"/>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זה כאילו משהו שלא מצליחים לשחרר ממנו...</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18</a:t>
            </a:fld>
            <a:endParaRPr lang="en-US" dirty="0"/>
          </a:p>
        </p:txBody>
      </p:sp>
    </p:spTree>
    <p:extLst>
      <p:ext uri="{BB962C8B-B14F-4D97-AF65-F5344CB8AC3E}">
        <p14:creationId xmlns:p14="http://schemas.microsoft.com/office/powerpoint/2010/main" val="256233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הבנתי מה זה!</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19</a:t>
            </a:fld>
            <a:endParaRPr lang="en-US" dirty="0"/>
          </a:p>
        </p:txBody>
      </p:sp>
    </p:spTree>
    <p:extLst>
      <p:ext uri="{BB962C8B-B14F-4D97-AF65-F5344CB8AC3E}">
        <p14:creationId xmlns:p14="http://schemas.microsoft.com/office/powerpoint/2010/main" val="238141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056600" y="536573"/>
            <a:ext cx="4078800" cy="1453003"/>
          </a:xfrm>
        </p:spPr>
        <p:txBody>
          <a:bodyPr wrap="square" anchor="b">
            <a:normAutofit/>
          </a:bodyPr>
          <a:lstStyle/>
          <a:p>
            <a:r>
              <a:rPr lang="he-IL" sz="4800" dirty="0">
                <a:latin typeface="Aharoni" panose="02010803020104030203" pitchFamily="2" charset="-79"/>
                <a:cs typeface="Aharoni" panose="02010803020104030203" pitchFamily="2" charset="-79"/>
              </a:rPr>
              <a:t>אז מה זה מחשב?</a:t>
            </a:r>
            <a:endParaRPr lang="en-US" sz="4800"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3686175" y="2876550"/>
            <a:ext cx="4819650" cy="2292609"/>
          </a:xfrm>
        </p:spPr>
        <p:txBody>
          <a:bodyPr>
            <a:noAutofit/>
          </a:bodyPr>
          <a:lstStyle/>
          <a:p>
            <a:pPr algn="l" rtl="1"/>
            <a:endParaRPr lang="en-US" dirty="0">
              <a:solidFill>
                <a:srgbClr val="111111"/>
              </a:solidFill>
              <a:latin typeface="Roboto" panose="020F0502020204030204" pitchFamily="2" charset="0"/>
            </a:endParaRPr>
          </a:p>
          <a:p>
            <a:pPr rtl="1"/>
            <a:r>
              <a:rPr lang="he-IL" dirty="0">
                <a:solidFill>
                  <a:srgbClr val="111111"/>
                </a:solidFill>
                <a:latin typeface="Roboto" panose="020F0502020204030204" pitchFamily="2" charset="0"/>
              </a:rPr>
              <a:t>מכשיר אלקטרוני לאחסון ועיבוד מידע בצורה בינארית, ופועל על פי הוראות הניתנות על ידי המתכנתים והמשתמשים</a:t>
            </a:r>
            <a:endParaRPr lang="en-US"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fontScale="90000"/>
          </a:bodyPr>
          <a:lstStyle/>
          <a:p>
            <a:r>
              <a:rPr lang="he-IL" sz="34400" dirty="0">
                <a:latin typeface="Aharoni" panose="02010803020104030203" pitchFamily="2" charset="-79"/>
                <a:cs typeface="Aharoni" panose="02010803020104030203" pitchFamily="2" charset="-79"/>
              </a:rPr>
              <a:t>נו!!</a:t>
            </a:r>
            <a:endParaRPr lang="en-US" sz="344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20</a:t>
            </a:fld>
            <a:endParaRPr lang="en-US" dirty="0"/>
          </a:p>
        </p:txBody>
      </p:sp>
    </p:spTree>
    <p:extLst>
      <p:ext uri="{BB962C8B-B14F-4D97-AF65-F5344CB8AC3E}">
        <p14:creationId xmlns:p14="http://schemas.microsoft.com/office/powerpoint/2010/main" val="393569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זו השיטה  הבינארית!</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21</a:t>
            </a:fld>
            <a:endParaRPr lang="en-US" dirty="0"/>
          </a:p>
        </p:txBody>
      </p:sp>
    </p:spTree>
    <p:extLst>
      <p:ext uri="{BB962C8B-B14F-4D97-AF65-F5344CB8AC3E}">
        <p14:creationId xmlns:p14="http://schemas.microsoft.com/office/powerpoint/2010/main" val="2323271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טוב אתם אולי לא תאמינו</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22</a:t>
            </a:fld>
            <a:endParaRPr lang="en-US" dirty="0"/>
          </a:p>
        </p:txBody>
      </p:sp>
    </p:spTree>
    <p:extLst>
      <p:ext uri="{BB962C8B-B14F-4D97-AF65-F5344CB8AC3E}">
        <p14:creationId xmlns:p14="http://schemas.microsoft.com/office/powerpoint/2010/main" val="265271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13800" dirty="0">
                <a:latin typeface="Aharoni" panose="02010803020104030203" pitchFamily="2" charset="-79"/>
                <a:cs typeface="Aharoni" panose="02010803020104030203" pitchFamily="2" charset="-79"/>
              </a:rPr>
              <a:t>אבל גם לזה יש </a:t>
            </a:r>
            <a:r>
              <a:rPr lang="he-IL" sz="13800" dirty="0" err="1">
                <a:latin typeface="Aharoni" panose="02010803020104030203" pitchFamily="2" charset="-79"/>
                <a:cs typeface="Aharoni" panose="02010803020104030203" pitchFamily="2" charset="-79"/>
              </a:rPr>
              <a:t>פיתרון</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23</a:t>
            </a:fld>
            <a:endParaRPr lang="en-US" dirty="0"/>
          </a:p>
        </p:txBody>
      </p:sp>
    </p:spTree>
    <p:extLst>
      <p:ext uri="{BB962C8B-B14F-4D97-AF65-F5344CB8AC3E}">
        <p14:creationId xmlns:p14="http://schemas.microsoft.com/office/powerpoint/2010/main" val="763183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rmAutofit/>
          </a:bodyPr>
          <a:lstStyle/>
          <a:p>
            <a:r>
              <a:rPr lang="he-IL" sz="28700" dirty="0">
                <a:latin typeface="Aharoni" panose="02010803020104030203" pitchFamily="2" charset="-79"/>
                <a:cs typeface="Aharoni" panose="02010803020104030203" pitchFamily="2" charset="-79"/>
              </a:rPr>
              <a:t>תכירו</a:t>
            </a:r>
            <a:endParaRPr lang="en-US" sz="287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24</a:t>
            </a:fld>
            <a:endParaRPr lang="en-US" dirty="0"/>
          </a:p>
        </p:txBody>
      </p:sp>
    </p:spTree>
    <p:extLst>
      <p:ext uri="{BB962C8B-B14F-4D97-AF65-F5344CB8AC3E}">
        <p14:creationId xmlns:p14="http://schemas.microsoft.com/office/powerpoint/2010/main" val="3936345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165445" y="859810"/>
            <a:ext cx="7861110" cy="4763068"/>
          </a:xfrm>
        </p:spPr>
        <p:txBody>
          <a:bodyPr wrap="square" anchor="b">
            <a:noAutofit/>
          </a:bodyPr>
          <a:lstStyle/>
          <a:p>
            <a:r>
              <a:rPr lang="he-IL" sz="14900" dirty="0">
                <a:latin typeface="Aharoni" panose="02010803020104030203" pitchFamily="2" charset="-79"/>
                <a:cs typeface="Aharoni" panose="02010803020104030203" pitchFamily="2" charset="-79"/>
              </a:rPr>
              <a:t>מחשב קוונטי</a:t>
            </a:r>
            <a:endParaRPr lang="en-US" sz="149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a:t>Sample Footer Text</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25</a:t>
            </a:fld>
            <a:endParaRPr lang="en-US" dirty="0"/>
          </a:p>
        </p:txBody>
      </p:sp>
    </p:spTree>
    <p:extLst>
      <p:ext uri="{BB962C8B-B14F-4D97-AF65-F5344CB8AC3E}">
        <p14:creationId xmlns:p14="http://schemas.microsoft.com/office/powerpoint/2010/main" val="314781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כ-200 מיליון שקל: מחשב קוונטי ראשון למדינת ישראל - גלובס">
            <a:extLst>
              <a:ext uri="{FF2B5EF4-FFF2-40B4-BE49-F238E27FC236}">
                <a16:creationId xmlns:a16="http://schemas.microsoft.com/office/drawing/2014/main" id="{1DA27525-A928-848F-450B-2CA5A64536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5" r="7975"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25930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ech12&gt; - למה המחשוב הקוונטי ממש לא הולך לשנות את העולם בקרוב">
            <a:extLst>
              <a:ext uri="{FF2B5EF4-FFF2-40B4-BE49-F238E27FC236}">
                <a16:creationId xmlns:a16="http://schemas.microsoft.com/office/drawing/2014/main" id="{19B5C2B7-89B2-D0CD-E8EB-0BDA764F9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537"/>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163272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חדשות רוטר - דיווח: המחשב הקוונטי של גוגל יותר מהיר ממחשב-על הכי חזק כהיום  ב-47 שנה!">
            <a:extLst>
              <a:ext uri="{FF2B5EF4-FFF2-40B4-BE49-F238E27FC236}">
                <a16:creationId xmlns:a16="http://schemas.microsoft.com/office/drawing/2014/main" id="{040A06E6-9F0B-12B3-86FF-515D4AB7F9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41977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כיצד מחשוב Quantum מאיים על RSA ושיטות ההצפנה הקיימות">
            <a:extLst>
              <a:ext uri="{FF2B5EF4-FFF2-40B4-BE49-F238E27FC236}">
                <a16:creationId xmlns:a16="http://schemas.microsoft.com/office/drawing/2014/main" id="{F89D136C-A1B9-83C9-B15C-0B193149B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26" b="604"/>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66743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536573"/>
            <a:ext cx="3856679" cy="1453003"/>
          </a:xfrm>
        </p:spPr>
        <p:txBody>
          <a:bodyPr anchor="b">
            <a:normAutofit/>
          </a:bodyPr>
          <a:lstStyle/>
          <a:p>
            <a:r>
              <a:rPr lang="he-IL"/>
              <a:t>מה זה אומר בצורה בינארית?</a:t>
            </a:r>
            <a:endParaRPr lang="en-US"/>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907606" y="2877018"/>
            <a:ext cx="3060000" cy="2938561"/>
          </a:xfrm>
        </p:spPr>
        <p:txBody>
          <a:bodyPr>
            <a:normAutofit lnSpcReduction="10000"/>
          </a:bodyPr>
          <a:lstStyle/>
          <a:p>
            <a:pPr rtl="1"/>
            <a:endParaRPr lang="en-US" dirty="0"/>
          </a:p>
          <a:p>
            <a:pPr rtl="1"/>
            <a:r>
              <a:rPr lang="he-IL" dirty="0"/>
              <a:t>המחשב מקבל ערכים: 0 או 1</a:t>
            </a:r>
            <a:endParaRPr lang="en-US" dirty="0"/>
          </a:p>
          <a:p>
            <a:pPr rtl="1"/>
            <a:r>
              <a:rPr lang="he-IL" dirty="0"/>
              <a:t>כל ערך כזה נקרא ביט (שאותו אנחנו מכירים היטב כמובן)</a:t>
            </a:r>
          </a:p>
        </p:txBody>
      </p:sp>
      <p:sp>
        <p:nvSpPr>
          <p:cNvPr id="4103" name="Footer Placeholder 3">
            <a:extLst>
              <a:ext uri="{FF2B5EF4-FFF2-40B4-BE49-F238E27FC236}">
                <a16:creationId xmlns:a16="http://schemas.microsoft.com/office/drawing/2014/main" id="{3233F594-E61B-9C61-A37C-351BB2AA6393}"/>
              </a:ext>
            </a:extLst>
          </p:cNvPr>
          <p:cNvSpPr>
            <a:spLocks noGrp="1"/>
          </p:cNvSpPr>
          <p:nvPr>
            <p:ph type="ftr" sz="quarter" idx="11"/>
          </p:nvPr>
        </p:nvSpPr>
        <p:spPr>
          <a:xfrm>
            <a:off x="1996947" y="6357600"/>
            <a:ext cx="6683376" cy="460800"/>
          </a:xfrm>
        </p:spPr>
        <p:txBody>
          <a:bodyPr/>
          <a:lstStyle/>
          <a:p>
            <a:pPr>
              <a:spcAft>
                <a:spcPts val="600"/>
              </a:spcAft>
            </a:pPr>
            <a:r>
              <a:rPr lang="en-US"/>
              <a:t>Sample Footer Text</a:t>
            </a:r>
          </a:p>
        </p:txBody>
      </p:sp>
      <p:pic>
        <p:nvPicPr>
          <p:cNvPr id="4098" name="Picture 2" descr="Binary code Real-time Free signals tradekingszambia.com - Trade Kings ...">
            <a:extLst>
              <a:ext uri="{FF2B5EF4-FFF2-40B4-BE49-F238E27FC236}">
                <a16:creationId xmlns:a16="http://schemas.microsoft.com/office/drawing/2014/main" id="{0BD9FBA7-717C-A15C-A2C4-05FAA3D541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86" r="27697"/>
          <a:stretch/>
        </p:blipFill>
        <p:spPr bwMode="auto">
          <a:xfrm>
            <a:off x="4979987" y="10"/>
            <a:ext cx="7212013" cy="6857990"/>
          </a:xfrm>
          <a:prstGeom prst="rect">
            <a:avLst/>
          </a:prstGeom>
          <a:solidFill>
            <a:srgbClr val="FFFFFF"/>
          </a:solidFill>
        </p:spPr>
      </p:pic>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3</a:t>
            </a:fld>
            <a:endParaRPr lang="en-US"/>
          </a:p>
        </p:txBody>
      </p:sp>
    </p:spTree>
    <p:extLst>
      <p:ext uri="{BB962C8B-B14F-4D97-AF65-F5344CB8AC3E}">
        <p14:creationId xmlns:p14="http://schemas.microsoft.com/office/powerpoint/2010/main" val="106121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9400" y="395289"/>
            <a:ext cx="10213200" cy="1112836"/>
          </a:xfrm>
        </p:spPr>
        <p:txBody>
          <a:bodyPr anchor="b">
            <a:normAutofit/>
          </a:bodyPr>
          <a:lstStyle/>
          <a:p>
            <a:pPr algn="ctr" rtl="1"/>
            <a:r>
              <a:rPr lang="he-IL" sz="4400" dirty="0">
                <a:latin typeface="Aharoni" panose="02010803020104030203" pitchFamily="2" charset="-79"/>
                <a:cs typeface="Aharoni" panose="02010803020104030203" pitchFamily="2" charset="-79"/>
              </a:rPr>
              <a:t>מה זה מחשב קוונטי?</a:t>
            </a:r>
            <a:endParaRPr lang="en-US" sz="4400" dirty="0">
              <a:latin typeface="Aharoni" panose="02010803020104030203" pitchFamily="2" charset="-79"/>
              <a:cs typeface="Aharoni" panose="02010803020104030203" pitchFamily="2" charset="-79"/>
            </a:endParaRPr>
          </a:p>
        </p:txBody>
      </p:sp>
      <p:sp>
        <p:nvSpPr>
          <p:cNvPr id="12" name="Text Placeholder 2">
            <a:extLst>
              <a:ext uri="{FF2B5EF4-FFF2-40B4-BE49-F238E27FC236}">
                <a16:creationId xmlns:a16="http://schemas.microsoft.com/office/drawing/2014/main" id="{9C9D5C3F-602E-F146-047F-3CE8C3DAA6F8}"/>
              </a:ext>
            </a:extLst>
          </p:cNvPr>
          <p:cNvSpPr>
            <a:spLocks noGrp="1"/>
          </p:cNvSpPr>
          <p:nvPr>
            <p:ph type="body" idx="1"/>
          </p:nvPr>
        </p:nvSpPr>
        <p:spPr>
          <a:xfrm>
            <a:off x="989399" y="1736732"/>
            <a:ext cx="4928400" cy="661912"/>
          </a:xfrm>
        </p:spPr>
        <p:txBody>
          <a:bodyPr/>
          <a:lstStyle/>
          <a:p>
            <a:pPr algn="ctr" rtl="1"/>
            <a:r>
              <a:rPr lang="he-IL" dirty="0"/>
              <a:t>תא זיכרון קלאסי (ביט)</a:t>
            </a:r>
            <a:endParaRPr lang="en-US" dirty="0"/>
          </a:p>
        </p:txBody>
      </p:sp>
      <p:pic>
        <p:nvPicPr>
          <p:cNvPr id="7" name="Picture 2" descr="Solving Vexing Problem in Building Quantum Computers With Particle ...">
            <a:extLst>
              <a:ext uri="{FF2B5EF4-FFF2-40B4-BE49-F238E27FC236}">
                <a16:creationId xmlns:a16="http://schemas.microsoft.com/office/drawing/2014/main" id="{1D716F09-6EE2-C0F5-6501-DC8839E7F99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059" r="54502" b="1"/>
          <a:stretch/>
        </p:blipFill>
        <p:spPr bwMode="auto">
          <a:xfrm>
            <a:off x="2362202" y="2431257"/>
            <a:ext cx="2200274" cy="3347244"/>
          </a:xfrm>
          <a:prstGeom prst="rect">
            <a:avLst/>
          </a:prstGeom>
          <a:solidFill>
            <a:srgbClr val="FFFFFF"/>
          </a:solidFill>
        </p:spPr>
      </p:pic>
      <p:sp>
        <p:nvSpPr>
          <p:cNvPr id="14" name="Text Placeholder 4">
            <a:extLst>
              <a:ext uri="{FF2B5EF4-FFF2-40B4-BE49-F238E27FC236}">
                <a16:creationId xmlns:a16="http://schemas.microsoft.com/office/drawing/2014/main" id="{93016612-46E3-DAA3-08A9-95234A6A6FF7}"/>
              </a:ext>
            </a:extLst>
          </p:cNvPr>
          <p:cNvSpPr>
            <a:spLocks noGrp="1"/>
          </p:cNvSpPr>
          <p:nvPr>
            <p:ph type="body" sz="quarter" idx="3"/>
          </p:nvPr>
        </p:nvSpPr>
        <p:spPr>
          <a:xfrm>
            <a:off x="6274200" y="1736732"/>
            <a:ext cx="4928400" cy="662400"/>
          </a:xfrm>
        </p:spPr>
        <p:txBody>
          <a:bodyPr/>
          <a:lstStyle/>
          <a:p>
            <a:pPr algn="ctr" rtl="1"/>
            <a:r>
              <a:rPr lang="he-IL" dirty="0"/>
              <a:t>תא זיכרון קוונטי (</a:t>
            </a:r>
            <a:r>
              <a:rPr lang="he-IL" dirty="0" err="1"/>
              <a:t>קיוביט</a:t>
            </a:r>
            <a:r>
              <a:rPr lang="he-IL" dirty="0"/>
              <a:t>)</a:t>
            </a:r>
            <a:endParaRPr lang="en-US" dirty="0"/>
          </a:p>
        </p:txBody>
      </p:sp>
      <p:pic>
        <p:nvPicPr>
          <p:cNvPr id="3" name="Picture 2" descr="Solving Vexing Problem in Building Quantum Computers With Particle ...">
            <a:extLst>
              <a:ext uri="{FF2B5EF4-FFF2-40B4-BE49-F238E27FC236}">
                <a16:creationId xmlns:a16="http://schemas.microsoft.com/office/drawing/2014/main" id="{BA5532C9-E5F7-A290-A9D4-5BD807608E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57" r="1160" b="1"/>
          <a:stretch/>
        </p:blipFill>
        <p:spPr bwMode="auto">
          <a:xfrm>
            <a:off x="7629525" y="2431257"/>
            <a:ext cx="2353275" cy="3347244"/>
          </a:xfrm>
          <a:prstGeom prst="rect">
            <a:avLst/>
          </a:prstGeom>
          <a:solidFill>
            <a:srgbClr val="FFFFFF"/>
          </a:solidFill>
        </p:spPr>
      </p:pic>
      <p:sp>
        <p:nvSpPr>
          <p:cNvPr id="16" name="Footer Placeholder 6">
            <a:extLst>
              <a:ext uri="{FF2B5EF4-FFF2-40B4-BE49-F238E27FC236}">
                <a16:creationId xmlns:a16="http://schemas.microsoft.com/office/drawing/2014/main" id="{89888E02-063B-C290-CF96-2BD2912E9CEA}"/>
              </a:ext>
            </a:extLst>
          </p:cNvPr>
          <p:cNvSpPr>
            <a:spLocks noGrp="1"/>
          </p:cNvSpPr>
          <p:nvPr>
            <p:ph type="ftr" sz="quarter" idx="11"/>
          </p:nvPr>
        </p:nvSpPr>
        <p:spPr>
          <a:xfrm>
            <a:off x="2754312" y="6357600"/>
            <a:ext cx="6683376" cy="460800"/>
          </a:xfrm>
        </p:spPr>
        <p:txBody>
          <a:bodyPr/>
          <a:lstStyle/>
          <a:p>
            <a:pPr>
              <a:spcAft>
                <a:spcPts val="600"/>
              </a:spcAft>
            </a:pPr>
            <a:r>
              <a:rPr lang="en-US"/>
              <a:t>Sample Footer Text</a:t>
            </a:r>
          </a:p>
        </p:txBody>
      </p:sp>
      <p:sp>
        <p:nvSpPr>
          <p:cNvPr id="18" name="Slide Number Placeholder 7">
            <a:extLst>
              <a:ext uri="{FF2B5EF4-FFF2-40B4-BE49-F238E27FC236}">
                <a16:creationId xmlns:a16="http://schemas.microsoft.com/office/drawing/2014/main" id="{AB9408E2-6381-775A-53E7-0963E77AEFE7}"/>
              </a:ext>
            </a:extLst>
          </p:cNvPr>
          <p:cNvSpPr>
            <a:spLocks noGrp="1"/>
          </p:cNvSpPr>
          <p:nvPr>
            <p:ph type="sldNum" sz="quarter" idx="12"/>
          </p:nvPr>
        </p:nvSpPr>
        <p:spPr>
          <a:xfrm>
            <a:off x="9982800" y="6357600"/>
            <a:ext cx="1760150" cy="460800"/>
          </a:xfrm>
        </p:spPr>
        <p:txBody>
          <a:bodyPr/>
          <a:lstStyle/>
          <a:p>
            <a:pPr>
              <a:spcAft>
                <a:spcPts val="600"/>
              </a:spcAft>
            </a:pPr>
            <a:fld id="{294A09A9-5501-47C1-A89A-A340965A2BE2}" type="slidenum">
              <a:rPr lang="en-US" smtClean="0"/>
              <a:pPr>
                <a:spcAft>
                  <a:spcPts val="600"/>
                </a:spcAft>
              </a:pPr>
              <a:t>30</a:t>
            </a:fld>
            <a:endParaRPr lang="en-US"/>
          </a:p>
        </p:txBody>
      </p:sp>
    </p:spTree>
    <p:extLst>
      <p:ext uri="{BB962C8B-B14F-4D97-AF65-F5344CB8AC3E}">
        <p14:creationId xmlns:p14="http://schemas.microsoft.com/office/powerpoint/2010/main" val="238448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997567" y="678333"/>
            <a:ext cx="4196865" cy="958547"/>
          </a:xfrm>
        </p:spPr>
        <p:txBody>
          <a:bodyPr wrap="square" anchor="b">
            <a:normAutofit/>
          </a:bodyPr>
          <a:lstStyle/>
          <a:p>
            <a:r>
              <a:rPr lang="he-IL" sz="4800" dirty="0">
                <a:latin typeface="Aharoni" panose="02010803020104030203" pitchFamily="2" charset="-79"/>
                <a:cs typeface="Aharoni" panose="02010803020104030203" pitchFamily="2" charset="-79"/>
              </a:rPr>
              <a:t>איך זה עובד?</a:t>
            </a:r>
            <a:endParaRPr lang="en-US" sz="4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31</a:t>
            </a:fld>
            <a:endParaRPr lang="en-US" dirty="0"/>
          </a:p>
        </p:txBody>
      </p:sp>
      <p:sp>
        <p:nvSpPr>
          <p:cNvPr id="3" name="TextBox 2">
            <a:extLst>
              <a:ext uri="{FF2B5EF4-FFF2-40B4-BE49-F238E27FC236}">
                <a16:creationId xmlns:a16="http://schemas.microsoft.com/office/drawing/2014/main" id="{0C8A7A7D-16FF-C840-790D-969F393E5F54}"/>
              </a:ext>
            </a:extLst>
          </p:cNvPr>
          <p:cNvSpPr txBox="1"/>
          <p:nvPr/>
        </p:nvSpPr>
        <p:spPr>
          <a:xfrm>
            <a:off x="4366455" y="2389551"/>
            <a:ext cx="3459088" cy="1323439"/>
          </a:xfrm>
          <a:prstGeom prst="rect">
            <a:avLst/>
          </a:prstGeom>
          <a:noFill/>
        </p:spPr>
        <p:txBody>
          <a:bodyPr wrap="square" rtlCol="0">
            <a:spAutoFit/>
          </a:bodyPr>
          <a:lstStyle/>
          <a:p>
            <a:pPr algn="ctr" rtl="1"/>
            <a:r>
              <a:rPr lang="he-IL" sz="4800" dirty="0"/>
              <a:t>סופר פוזיציה</a:t>
            </a:r>
          </a:p>
          <a:p>
            <a:pPr algn="r" rtl="1"/>
            <a:r>
              <a:rPr lang="he-IL" sz="3200" dirty="0"/>
              <a:t> </a:t>
            </a:r>
            <a:endParaRPr lang="en-US" sz="3200" dirty="0"/>
          </a:p>
        </p:txBody>
      </p:sp>
      <p:sp>
        <p:nvSpPr>
          <p:cNvPr id="4" name="TextBox 3">
            <a:extLst>
              <a:ext uri="{FF2B5EF4-FFF2-40B4-BE49-F238E27FC236}">
                <a16:creationId xmlns:a16="http://schemas.microsoft.com/office/drawing/2014/main" id="{D884DAB0-B4A4-40E6-6310-0310E9BC7B35}"/>
              </a:ext>
            </a:extLst>
          </p:cNvPr>
          <p:cNvSpPr txBox="1"/>
          <p:nvPr/>
        </p:nvSpPr>
        <p:spPr>
          <a:xfrm>
            <a:off x="4366455" y="3806729"/>
            <a:ext cx="3459088" cy="1323439"/>
          </a:xfrm>
          <a:prstGeom prst="rect">
            <a:avLst/>
          </a:prstGeom>
          <a:noFill/>
        </p:spPr>
        <p:txBody>
          <a:bodyPr wrap="square" rtlCol="0">
            <a:spAutoFit/>
          </a:bodyPr>
          <a:lstStyle/>
          <a:p>
            <a:pPr algn="ctr" rtl="1"/>
            <a:r>
              <a:rPr lang="he-IL" sz="4800" dirty="0"/>
              <a:t>התאבכות</a:t>
            </a:r>
          </a:p>
          <a:p>
            <a:pPr algn="r" rtl="1"/>
            <a:r>
              <a:rPr lang="he-IL" sz="3200" dirty="0"/>
              <a:t> </a:t>
            </a:r>
            <a:endParaRPr lang="en-US" sz="3200" dirty="0"/>
          </a:p>
        </p:txBody>
      </p:sp>
      <p:pic>
        <p:nvPicPr>
          <p:cNvPr id="4098" name="Picture 2" descr="Worldbuilding.io: The Dungeon Master and Schrodinger's cat">
            <a:extLst>
              <a:ext uri="{FF2B5EF4-FFF2-40B4-BE49-F238E27FC236}">
                <a16:creationId xmlns:a16="http://schemas.microsoft.com/office/drawing/2014/main" id="{EEB57653-6E6C-D74A-6200-11043944C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2250281"/>
            <a:ext cx="1462709" cy="14627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nalysing Interference of Waves - A Plus Topper">
            <a:extLst>
              <a:ext uri="{FF2B5EF4-FFF2-40B4-BE49-F238E27FC236}">
                <a16:creationId xmlns:a16="http://schemas.microsoft.com/office/drawing/2014/main" id="{DE33FA5A-D023-91B4-9A8B-737EF1695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497" y="3806729"/>
            <a:ext cx="1938337"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fade">
                                      <p:cBhvr>
                                        <p:cTn id="22"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32</a:t>
            </a:fld>
            <a:endParaRPr lang="en-US" dirty="0"/>
          </a:p>
        </p:txBody>
      </p:sp>
      <p:sp>
        <p:nvSpPr>
          <p:cNvPr id="6" name="Rectangle 5">
            <a:extLst>
              <a:ext uri="{FF2B5EF4-FFF2-40B4-BE49-F238E27FC236}">
                <a16:creationId xmlns:a16="http://schemas.microsoft.com/office/drawing/2014/main" id="{6E07E1BB-A074-D791-669A-14CF34C3AA4E}"/>
              </a:ext>
            </a:extLst>
          </p:cNvPr>
          <p:cNvSpPr/>
          <p:nvPr/>
        </p:nvSpPr>
        <p:spPr>
          <a:xfrm>
            <a:off x="7529579" y="1754377"/>
            <a:ext cx="2929813" cy="180080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3B47AB0-7F12-CB2F-D377-87CF9DC51F75}"/>
              </a:ext>
            </a:extLst>
          </p:cNvPr>
          <p:cNvCxnSpPr>
            <a:cxnSpLocks/>
          </p:cNvCxnSpPr>
          <p:nvPr/>
        </p:nvCxnSpPr>
        <p:spPr>
          <a:xfrm>
            <a:off x="2976466" y="2654781"/>
            <a:ext cx="1138335" cy="0"/>
          </a:xfrm>
          <a:prstGeom prst="straightConnector1">
            <a:avLst/>
          </a:prstGeom>
          <a:ln w="38100">
            <a:solidFill>
              <a:srgbClr val="68598D"/>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EFE449-8921-A543-301A-EB4EB079F39A}"/>
              </a:ext>
            </a:extLst>
          </p:cNvPr>
          <p:cNvSpPr txBox="1"/>
          <p:nvPr/>
        </p:nvSpPr>
        <p:spPr>
          <a:xfrm>
            <a:off x="653143" y="2470115"/>
            <a:ext cx="2323323" cy="369332"/>
          </a:xfrm>
          <a:prstGeom prst="rect">
            <a:avLst/>
          </a:prstGeom>
          <a:noFill/>
        </p:spPr>
        <p:txBody>
          <a:bodyPr wrap="square" rtlCol="0">
            <a:spAutoFit/>
          </a:bodyPr>
          <a:lstStyle/>
          <a:p>
            <a:pPr algn="r" rtl="1"/>
            <a:r>
              <a:rPr lang="he-IL" dirty="0"/>
              <a:t>קליטת ערכים כ</a:t>
            </a:r>
            <a:r>
              <a:rPr lang="en-US" dirty="0"/>
              <a:t>qubits</a:t>
            </a:r>
          </a:p>
        </p:txBody>
      </p:sp>
      <p:sp>
        <p:nvSpPr>
          <p:cNvPr id="10" name="TextBox 9">
            <a:extLst>
              <a:ext uri="{FF2B5EF4-FFF2-40B4-BE49-F238E27FC236}">
                <a16:creationId xmlns:a16="http://schemas.microsoft.com/office/drawing/2014/main" id="{95BBE2A8-C49C-B5C7-A541-CDD69ABA045C}"/>
              </a:ext>
            </a:extLst>
          </p:cNvPr>
          <p:cNvSpPr txBox="1"/>
          <p:nvPr/>
        </p:nvSpPr>
        <p:spPr>
          <a:xfrm>
            <a:off x="4056483" y="2227499"/>
            <a:ext cx="2323323" cy="923330"/>
          </a:xfrm>
          <a:prstGeom prst="rect">
            <a:avLst/>
          </a:prstGeom>
          <a:noFill/>
        </p:spPr>
        <p:txBody>
          <a:bodyPr wrap="square" rtlCol="0">
            <a:spAutoFit/>
          </a:bodyPr>
          <a:lstStyle/>
          <a:p>
            <a:pPr algn="ctr" rtl="1"/>
            <a:r>
              <a:rPr lang="he-IL" dirty="0"/>
              <a:t>חקירת ההשפעה על כל המצבים שה</a:t>
            </a:r>
            <a:r>
              <a:rPr lang="en-US" dirty="0"/>
              <a:t>qubit </a:t>
            </a:r>
            <a:r>
              <a:rPr lang="he-IL" dirty="0"/>
              <a:t> מייצג </a:t>
            </a:r>
            <a:endParaRPr lang="en-US" dirty="0"/>
          </a:p>
        </p:txBody>
      </p:sp>
      <p:cxnSp>
        <p:nvCxnSpPr>
          <p:cNvPr id="11" name="Straight Arrow Connector 10">
            <a:extLst>
              <a:ext uri="{FF2B5EF4-FFF2-40B4-BE49-F238E27FC236}">
                <a16:creationId xmlns:a16="http://schemas.microsoft.com/office/drawing/2014/main" id="{FFF5BFB7-40FD-C7D2-2D73-ED78BE9A28CD}"/>
              </a:ext>
            </a:extLst>
          </p:cNvPr>
          <p:cNvCxnSpPr>
            <a:cxnSpLocks/>
          </p:cNvCxnSpPr>
          <p:nvPr/>
        </p:nvCxnSpPr>
        <p:spPr>
          <a:xfrm>
            <a:off x="6326932" y="2689163"/>
            <a:ext cx="1166327" cy="0"/>
          </a:xfrm>
          <a:prstGeom prst="straightConnector1">
            <a:avLst/>
          </a:prstGeom>
          <a:ln w="38100">
            <a:solidFill>
              <a:srgbClr val="68598D"/>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226C82-6088-4A54-0263-670F23FF22D6}"/>
              </a:ext>
            </a:extLst>
          </p:cNvPr>
          <p:cNvSpPr txBox="1"/>
          <p:nvPr/>
        </p:nvSpPr>
        <p:spPr>
          <a:xfrm>
            <a:off x="7851484" y="2054616"/>
            <a:ext cx="2323323" cy="1200329"/>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rtl="1"/>
            <a:r>
              <a:rPr lang="he-IL" dirty="0"/>
              <a:t>המחשב מפעיל מניפולציות כדי לסנן תשובות עבור מצבים לא רלוונטים </a:t>
            </a:r>
            <a:endParaRPr lang="en-US" dirty="0"/>
          </a:p>
        </p:txBody>
      </p:sp>
      <p:cxnSp>
        <p:nvCxnSpPr>
          <p:cNvPr id="15" name="Straight Arrow Connector 14">
            <a:extLst>
              <a:ext uri="{FF2B5EF4-FFF2-40B4-BE49-F238E27FC236}">
                <a16:creationId xmlns:a16="http://schemas.microsoft.com/office/drawing/2014/main" id="{2FE74147-4CCA-44CF-0941-214DED9BE5CB}"/>
              </a:ext>
            </a:extLst>
          </p:cNvPr>
          <p:cNvCxnSpPr>
            <a:cxnSpLocks/>
          </p:cNvCxnSpPr>
          <p:nvPr/>
        </p:nvCxnSpPr>
        <p:spPr>
          <a:xfrm>
            <a:off x="9008479" y="3803949"/>
            <a:ext cx="0" cy="1001316"/>
          </a:xfrm>
          <a:prstGeom prst="straightConnector1">
            <a:avLst/>
          </a:prstGeom>
          <a:ln w="38100">
            <a:solidFill>
              <a:srgbClr val="68598D"/>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8B88D0-53A5-422E-7A48-F51A77301FD8}"/>
              </a:ext>
            </a:extLst>
          </p:cNvPr>
          <p:cNvSpPr txBox="1"/>
          <p:nvPr/>
        </p:nvSpPr>
        <p:spPr>
          <a:xfrm>
            <a:off x="7175241" y="4805265"/>
            <a:ext cx="3938071" cy="646331"/>
          </a:xfrm>
          <a:prstGeom prst="rect">
            <a:avLst/>
          </a:prstGeom>
          <a:noFill/>
        </p:spPr>
        <p:txBody>
          <a:bodyPr wrap="square" rtlCol="0">
            <a:spAutoFit/>
          </a:bodyPr>
          <a:lstStyle/>
          <a:p>
            <a:pPr algn="ctr" rtl="1"/>
            <a:r>
              <a:rPr lang="he-IL" dirty="0"/>
              <a:t>ההחזר של המצב והמצב עצמו (בהנתן שהמניפולציות היו נכונות למצב שציפינו)</a:t>
            </a:r>
            <a:endParaRPr lang="en-US" dirty="0"/>
          </a:p>
        </p:txBody>
      </p:sp>
      <p:sp>
        <p:nvSpPr>
          <p:cNvPr id="18" name="TextBox 17">
            <a:extLst>
              <a:ext uri="{FF2B5EF4-FFF2-40B4-BE49-F238E27FC236}">
                <a16:creationId xmlns:a16="http://schemas.microsoft.com/office/drawing/2014/main" id="{AA0F2526-64F7-50D6-3608-E94E9AB86E9D}"/>
              </a:ext>
            </a:extLst>
          </p:cNvPr>
          <p:cNvSpPr txBox="1"/>
          <p:nvPr/>
        </p:nvSpPr>
        <p:spPr>
          <a:xfrm>
            <a:off x="3246051" y="572539"/>
            <a:ext cx="5346441" cy="646331"/>
          </a:xfrm>
          <a:prstGeom prst="rect">
            <a:avLst/>
          </a:prstGeom>
          <a:noFill/>
        </p:spPr>
        <p:txBody>
          <a:bodyPr wrap="square" rtlCol="0">
            <a:spAutoFit/>
          </a:bodyPr>
          <a:lstStyle/>
          <a:p>
            <a:pPr algn="ctr"/>
            <a:r>
              <a:rPr lang="he-IL" sz="3600" b="1" dirty="0"/>
              <a:t>תהליך עיבוד של פעולה</a:t>
            </a:r>
            <a:endParaRPr lang="en-US" sz="3600" b="1" dirty="0"/>
          </a:p>
        </p:txBody>
      </p:sp>
    </p:spTree>
    <p:extLst>
      <p:ext uri="{BB962C8B-B14F-4D97-AF65-F5344CB8AC3E}">
        <p14:creationId xmlns:p14="http://schemas.microsoft.com/office/powerpoint/2010/main" val="26574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3" grpId="0" animBg="1"/>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786004" y="501051"/>
            <a:ext cx="4196865" cy="958547"/>
          </a:xfrm>
        </p:spPr>
        <p:txBody>
          <a:bodyPr wrap="square" anchor="b">
            <a:normAutofit/>
          </a:bodyPr>
          <a:lstStyle/>
          <a:p>
            <a:r>
              <a:rPr lang="he-IL" sz="4800" dirty="0">
                <a:latin typeface="Aharoni" panose="02010803020104030203" pitchFamily="2" charset="-79"/>
                <a:cs typeface="Aharoni" panose="02010803020104030203" pitchFamily="2" charset="-79"/>
              </a:rPr>
              <a:t>יתרונות</a:t>
            </a:r>
            <a:endParaRPr lang="en-US" sz="4800" dirty="0">
              <a:latin typeface="Aharoni" panose="02010803020104030203" pitchFamily="2" charset="-79"/>
              <a:cs typeface="Aharoni" panose="02010803020104030203" pitchFamily="2" charset="-79"/>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33</a:t>
            </a:fld>
            <a:endParaRPr lang="en-US" dirty="0"/>
          </a:p>
        </p:txBody>
      </p:sp>
      <p:sp>
        <p:nvSpPr>
          <p:cNvPr id="4" name="TextBox 3">
            <a:extLst>
              <a:ext uri="{FF2B5EF4-FFF2-40B4-BE49-F238E27FC236}">
                <a16:creationId xmlns:a16="http://schemas.microsoft.com/office/drawing/2014/main" id="{E272EDEE-679A-947C-0BAC-696991535707}"/>
              </a:ext>
            </a:extLst>
          </p:cNvPr>
          <p:cNvSpPr txBox="1"/>
          <p:nvPr/>
        </p:nvSpPr>
        <p:spPr>
          <a:xfrm>
            <a:off x="934279" y="1833194"/>
            <a:ext cx="10008212" cy="738664"/>
          </a:xfrm>
          <a:prstGeom prst="rect">
            <a:avLst/>
          </a:prstGeom>
          <a:noFill/>
        </p:spPr>
        <p:txBody>
          <a:bodyPr wrap="square" rtlCol="0">
            <a:spAutoFit/>
          </a:bodyPr>
          <a:lstStyle/>
          <a:p>
            <a:pPr algn="r" rtl="1"/>
            <a:r>
              <a:rPr lang="he-IL" sz="2400" dirty="0"/>
              <a:t>מהיר: פותר בעיות שמחשב על יחשב במשך אלפי שנים בשניות בודדות </a:t>
            </a:r>
          </a:p>
          <a:p>
            <a:pPr algn="r" rtl="1"/>
            <a:r>
              <a:rPr lang="he-IL" dirty="0"/>
              <a:t> </a:t>
            </a:r>
            <a:endParaRPr lang="en-US" dirty="0"/>
          </a:p>
        </p:txBody>
      </p:sp>
      <p:sp>
        <p:nvSpPr>
          <p:cNvPr id="5" name="TextBox 4">
            <a:extLst>
              <a:ext uri="{FF2B5EF4-FFF2-40B4-BE49-F238E27FC236}">
                <a16:creationId xmlns:a16="http://schemas.microsoft.com/office/drawing/2014/main" id="{8F4E2ADD-40A0-C98F-4235-FE312A60FA90}"/>
              </a:ext>
            </a:extLst>
          </p:cNvPr>
          <p:cNvSpPr txBox="1"/>
          <p:nvPr/>
        </p:nvSpPr>
        <p:spPr>
          <a:xfrm>
            <a:off x="934279" y="2983137"/>
            <a:ext cx="10008212" cy="738664"/>
          </a:xfrm>
          <a:prstGeom prst="rect">
            <a:avLst/>
          </a:prstGeom>
          <a:noFill/>
        </p:spPr>
        <p:txBody>
          <a:bodyPr wrap="square" rtlCol="0">
            <a:spAutoFit/>
          </a:bodyPr>
          <a:lstStyle/>
          <a:p>
            <a:pPr algn="r" rtl="1"/>
            <a:r>
              <a:rPr lang="he-IL" sz="2400" dirty="0"/>
              <a:t>חסכוני:</a:t>
            </a:r>
            <a:r>
              <a:rPr lang="en-US" sz="2400" dirty="0"/>
              <a:t> </a:t>
            </a:r>
            <a:r>
              <a:rPr lang="he-IL" sz="2400" dirty="0"/>
              <a:t> שימוש באנרגיה בצורה אידיאלית. </a:t>
            </a:r>
          </a:p>
          <a:p>
            <a:pPr algn="r" rtl="1"/>
            <a:r>
              <a:rPr lang="he-IL" dirty="0"/>
              <a:t> </a:t>
            </a:r>
            <a:endParaRPr lang="en-US" dirty="0"/>
          </a:p>
        </p:txBody>
      </p:sp>
      <p:sp>
        <p:nvSpPr>
          <p:cNvPr id="6" name="TextBox 5">
            <a:extLst>
              <a:ext uri="{FF2B5EF4-FFF2-40B4-BE49-F238E27FC236}">
                <a16:creationId xmlns:a16="http://schemas.microsoft.com/office/drawing/2014/main" id="{0A559C61-8D26-D63D-F72A-447D3BD746EC}"/>
              </a:ext>
            </a:extLst>
          </p:cNvPr>
          <p:cNvSpPr txBox="1"/>
          <p:nvPr/>
        </p:nvSpPr>
        <p:spPr>
          <a:xfrm>
            <a:off x="934279" y="4095397"/>
            <a:ext cx="10008212" cy="738664"/>
          </a:xfrm>
          <a:prstGeom prst="rect">
            <a:avLst/>
          </a:prstGeom>
          <a:noFill/>
        </p:spPr>
        <p:txBody>
          <a:bodyPr wrap="square" rtlCol="0">
            <a:spAutoFit/>
          </a:bodyPr>
          <a:lstStyle/>
          <a:p>
            <a:pPr algn="r" rtl="1"/>
            <a:r>
              <a:rPr lang="he-IL" sz="2400" dirty="0"/>
              <a:t>ניצול משאבים:</a:t>
            </a:r>
            <a:r>
              <a:rPr lang="en-US" sz="2400" dirty="0"/>
              <a:t> </a:t>
            </a:r>
            <a:r>
              <a:rPr lang="he-IL" sz="2400" dirty="0"/>
              <a:t> כל </a:t>
            </a:r>
            <a:r>
              <a:rPr lang="he-IL" sz="2400" dirty="0" err="1"/>
              <a:t>קיוביט</a:t>
            </a:r>
            <a:r>
              <a:rPr lang="he-IL" sz="2400" dirty="0"/>
              <a:t> שנוסף מחזק את כוח העיבוד בצורה </a:t>
            </a:r>
            <a:r>
              <a:rPr lang="he-IL" sz="2400" dirty="0" err="1"/>
              <a:t>אקספוננציאלית</a:t>
            </a:r>
            <a:r>
              <a:rPr lang="he-IL" sz="2400" dirty="0"/>
              <a:t>. </a:t>
            </a:r>
          </a:p>
          <a:p>
            <a:pPr algn="r" rtl="1"/>
            <a:r>
              <a:rPr lang="he-IL" dirty="0"/>
              <a:t> </a:t>
            </a:r>
            <a:endParaRPr lang="en-US" dirty="0"/>
          </a:p>
        </p:txBody>
      </p:sp>
      <p:pic>
        <p:nvPicPr>
          <p:cNvPr id="2050" name="Picture 2" descr="Advantage - Free marketing icons">
            <a:extLst>
              <a:ext uri="{FF2B5EF4-FFF2-40B4-BE49-F238E27FC236}">
                <a16:creationId xmlns:a16="http://schemas.microsoft.com/office/drawing/2014/main" id="{07F7FECF-26A3-7704-5E64-5B04F80B2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31" y="1011559"/>
            <a:ext cx="1643270" cy="16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8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786004" y="501051"/>
            <a:ext cx="4196865" cy="958547"/>
          </a:xfrm>
        </p:spPr>
        <p:txBody>
          <a:bodyPr wrap="square" anchor="b">
            <a:normAutofit/>
          </a:bodyPr>
          <a:lstStyle/>
          <a:p>
            <a:r>
              <a:rPr lang="he-IL" sz="4800" dirty="0">
                <a:latin typeface="Aharoni" panose="02010803020104030203" pitchFamily="2" charset="-79"/>
                <a:cs typeface="Aharoni" panose="02010803020104030203" pitchFamily="2" charset="-79"/>
              </a:rPr>
              <a:t>חסרונות</a:t>
            </a:r>
            <a:endParaRPr lang="en-US" sz="4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34</a:t>
            </a:fld>
            <a:endParaRPr lang="en-US" dirty="0"/>
          </a:p>
        </p:txBody>
      </p:sp>
      <p:sp>
        <p:nvSpPr>
          <p:cNvPr id="3" name="TextBox 2">
            <a:extLst>
              <a:ext uri="{FF2B5EF4-FFF2-40B4-BE49-F238E27FC236}">
                <a16:creationId xmlns:a16="http://schemas.microsoft.com/office/drawing/2014/main" id="{0C8A7A7D-16FF-C840-790D-969F393E5F54}"/>
              </a:ext>
            </a:extLst>
          </p:cNvPr>
          <p:cNvSpPr txBox="1"/>
          <p:nvPr/>
        </p:nvSpPr>
        <p:spPr>
          <a:xfrm>
            <a:off x="3147391" y="2061939"/>
            <a:ext cx="7108226" cy="1107996"/>
          </a:xfrm>
          <a:prstGeom prst="rect">
            <a:avLst/>
          </a:prstGeom>
          <a:noFill/>
        </p:spPr>
        <p:txBody>
          <a:bodyPr wrap="square" rtlCol="0">
            <a:spAutoFit/>
          </a:bodyPr>
          <a:lstStyle/>
          <a:p>
            <a:pPr algn="r" rtl="1"/>
            <a:r>
              <a:rPr lang="he-IL" sz="2400" dirty="0"/>
              <a:t>קושי בשמירה והפעלה – דרישות אנרגטיות גבוהות</a:t>
            </a:r>
            <a:r>
              <a:rPr lang="en-US" sz="2400" dirty="0"/>
              <a:t> </a:t>
            </a:r>
            <a:r>
              <a:rPr lang="he-IL" sz="2400" dirty="0"/>
              <a:t> לשמירה על טמפרטורה נמוכה</a:t>
            </a:r>
          </a:p>
          <a:p>
            <a:pPr algn="r" rtl="1"/>
            <a:r>
              <a:rPr lang="he-IL" dirty="0"/>
              <a:t> </a:t>
            </a:r>
            <a:endParaRPr lang="en-US" dirty="0"/>
          </a:p>
        </p:txBody>
      </p:sp>
      <p:sp>
        <p:nvSpPr>
          <p:cNvPr id="4" name="TextBox 3">
            <a:extLst>
              <a:ext uri="{FF2B5EF4-FFF2-40B4-BE49-F238E27FC236}">
                <a16:creationId xmlns:a16="http://schemas.microsoft.com/office/drawing/2014/main" id="{E272EDEE-679A-947C-0BAC-696991535707}"/>
              </a:ext>
            </a:extLst>
          </p:cNvPr>
          <p:cNvSpPr txBox="1"/>
          <p:nvPr/>
        </p:nvSpPr>
        <p:spPr>
          <a:xfrm>
            <a:off x="3699862" y="3110182"/>
            <a:ext cx="6469613" cy="738664"/>
          </a:xfrm>
          <a:prstGeom prst="rect">
            <a:avLst/>
          </a:prstGeom>
          <a:noFill/>
        </p:spPr>
        <p:txBody>
          <a:bodyPr wrap="square" rtlCol="0">
            <a:spAutoFit/>
          </a:bodyPr>
          <a:lstStyle/>
          <a:p>
            <a:pPr algn="r" rtl="1"/>
            <a:r>
              <a:rPr lang="he-IL" sz="2400" dirty="0"/>
              <a:t>שגיאות קוונטיות</a:t>
            </a:r>
          </a:p>
          <a:p>
            <a:pPr algn="r" rtl="1"/>
            <a:r>
              <a:rPr lang="he-IL" dirty="0"/>
              <a:t> </a:t>
            </a:r>
            <a:endParaRPr lang="en-US" dirty="0"/>
          </a:p>
        </p:txBody>
      </p:sp>
      <p:sp>
        <p:nvSpPr>
          <p:cNvPr id="5" name="TextBox 3">
            <a:extLst>
              <a:ext uri="{FF2B5EF4-FFF2-40B4-BE49-F238E27FC236}">
                <a16:creationId xmlns:a16="http://schemas.microsoft.com/office/drawing/2014/main" id="{353A4FF7-9A00-B683-F009-A92BFE573F19}"/>
              </a:ext>
            </a:extLst>
          </p:cNvPr>
          <p:cNvSpPr txBox="1"/>
          <p:nvPr/>
        </p:nvSpPr>
        <p:spPr>
          <a:xfrm>
            <a:off x="1936381" y="3792095"/>
            <a:ext cx="8319233" cy="738664"/>
          </a:xfrm>
          <a:prstGeom prst="rect">
            <a:avLst/>
          </a:prstGeom>
          <a:noFill/>
        </p:spPr>
        <p:txBody>
          <a:bodyPr wrap="square" rtlCol="0">
            <a:spAutoFit/>
          </a:bodyPr>
          <a:lstStyle/>
          <a:p>
            <a:pPr algn="r" rtl="1"/>
            <a:r>
              <a:rPr lang="he-IL" sz="2400" dirty="0"/>
              <a:t>מורכבות בתכנון (מציאת המניפולציות, בניית המחשב ותכנון הקוד)</a:t>
            </a:r>
          </a:p>
          <a:p>
            <a:pPr algn="r" rtl="1"/>
            <a:r>
              <a:rPr lang="he-IL" dirty="0"/>
              <a:t> </a:t>
            </a:r>
            <a:endParaRPr lang="en-US" dirty="0"/>
          </a:p>
        </p:txBody>
      </p:sp>
      <p:sp>
        <p:nvSpPr>
          <p:cNvPr id="6" name="TextBox 3">
            <a:extLst>
              <a:ext uri="{FF2B5EF4-FFF2-40B4-BE49-F238E27FC236}">
                <a16:creationId xmlns:a16="http://schemas.microsoft.com/office/drawing/2014/main" id="{F4104FB5-F3A3-F40F-6A8A-539B8D8C5D9A}"/>
              </a:ext>
            </a:extLst>
          </p:cNvPr>
          <p:cNvSpPr txBox="1"/>
          <p:nvPr/>
        </p:nvSpPr>
        <p:spPr>
          <a:xfrm>
            <a:off x="1936382" y="4647263"/>
            <a:ext cx="8319233" cy="738664"/>
          </a:xfrm>
          <a:prstGeom prst="rect">
            <a:avLst/>
          </a:prstGeom>
          <a:noFill/>
        </p:spPr>
        <p:txBody>
          <a:bodyPr wrap="square" rtlCol="0">
            <a:spAutoFit/>
          </a:bodyPr>
          <a:lstStyle/>
          <a:p>
            <a:pPr algn="r" rtl="1"/>
            <a:r>
              <a:rPr lang="he-IL" sz="2400" dirty="0"/>
              <a:t>יש חישובים שלא ניתנים לפתירה בעזרת מחשב קוונטי</a:t>
            </a:r>
          </a:p>
          <a:p>
            <a:pPr algn="r" rtl="1"/>
            <a:r>
              <a:rPr lang="he-IL" dirty="0"/>
              <a:t> </a:t>
            </a:r>
            <a:endParaRPr lang="en-US" dirty="0"/>
          </a:p>
        </p:txBody>
      </p:sp>
      <p:pic>
        <p:nvPicPr>
          <p:cNvPr id="1026" name="Picture 2" descr="Disadvantage - Free marketing icons">
            <a:extLst>
              <a:ext uri="{FF2B5EF4-FFF2-40B4-BE49-F238E27FC236}">
                <a16:creationId xmlns:a16="http://schemas.microsoft.com/office/drawing/2014/main" id="{FFB62788-16E1-9983-D2F0-175A29321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426" y="980324"/>
            <a:ext cx="2186609" cy="218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16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514902" y="232012"/>
            <a:ext cx="9812739" cy="4992824"/>
          </a:xfrm>
        </p:spPr>
        <p:txBody>
          <a:bodyPr wrap="square" anchor="b">
            <a:normAutofit/>
          </a:bodyPr>
          <a:lstStyle/>
          <a:p>
            <a:r>
              <a:rPr lang="he-IL" sz="13800" dirty="0">
                <a:latin typeface="Aharoni" panose="02010803020104030203" pitchFamily="2" charset="-79"/>
                <a:cs typeface="Aharoni" panose="02010803020104030203" pitchFamily="2" charset="-79"/>
              </a:rPr>
              <a:t>אבל רגע זה קצת באוויר</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35</a:t>
            </a:fld>
            <a:endParaRPr lang="en-US" dirty="0"/>
          </a:p>
        </p:txBody>
      </p:sp>
    </p:spTree>
    <p:extLst>
      <p:ext uri="{BB962C8B-B14F-4D97-AF65-F5344CB8AC3E}">
        <p14:creationId xmlns:p14="http://schemas.microsoft.com/office/powerpoint/2010/main" val="1508907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514902" y="232012"/>
            <a:ext cx="9812739" cy="4992824"/>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איך בפועל זה עוזר למתכנתים?</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36</a:t>
            </a:fld>
            <a:endParaRPr lang="en-US" dirty="0"/>
          </a:p>
        </p:txBody>
      </p:sp>
    </p:spTree>
    <p:extLst>
      <p:ext uri="{BB962C8B-B14F-4D97-AF65-F5344CB8AC3E}">
        <p14:creationId xmlns:p14="http://schemas.microsoft.com/office/powerpoint/2010/main" val="2717884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392072" y="932588"/>
            <a:ext cx="9812739" cy="4992824"/>
          </a:xfrm>
        </p:spPr>
        <p:txBody>
          <a:bodyPr wrap="square" anchor="b">
            <a:normAutofit/>
          </a:bodyPr>
          <a:lstStyle/>
          <a:p>
            <a:r>
              <a:rPr lang="he-IL" sz="13800" dirty="0">
                <a:latin typeface="Aharoni" panose="02010803020104030203" pitchFamily="2" charset="-79"/>
                <a:cs typeface="Aharoni" panose="02010803020104030203" pitchFamily="2" charset="-79"/>
              </a:rPr>
              <a:t>נראה לי שהם צריכים דוגמאות</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37</a:t>
            </a:fld>
            <a:endParaRPr lang="en-US" dirty="0"/>
          </a:p>
        </p:txBody>
      </p:sp>
    </p:spTree>
    <p:extLst>
      <p:ext uri="{BB962C8B-B14F-4D97-AF65-F5344CB8AC3E}">
        <p14:creationId xmlns:p14="http://schemas.microsoft.com/office/powerpoint/2010/main" val="2295413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549586"/>
            <a:ext cx="6781866" cy="958547"/>
          </a:xfrm>
        </p:spPr>
        <p:txBody>
          <a:bodyPr wrap="square" anchor="b">
            <a:normAutofit fontScale="90000"/>
          </a:bodyPr>
          <a:lstStyle/>
          <a:p>
            <a:r>
              <a:rPr lang="he-IL" sz="4800" dirty="0">
                <a:latin typeface="Aharoni" panose="02010803020104030203" pitchFamily="2" charset="-79"/>
                <a:cs typeface="Aharoni" panose="02010803020104030203" pitchFamily="2" charset="-79"/>
              </a:rPr>
              <a:t>אלגוריתמים של המחשב הקוונטי</a:t>
            </a:r>
            <a:endParaRPr lang="en-US" sz="4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38</a:t>
            </a:fld>
            <a:endParaRPr lang="en-US" dirty="0"/>
          </a:p>
        </p:txBody>
      </p:sp>
      <p:sp>
        <p:nvSpPr>
          <p:cNvPr id="4" name="TextBox 2">
            <a:extLst>
              <a:ext uri="{FF2B5EF4-FFF2-40B4-BE49-F238E27FC236}">
                <a16:creationId xmlns:a16="http://schemas.microsoft.com/office/drawing/2014/main" id="{3FFC36AB-4117-67D5-03CD-DDFF75AA72CF}"/>
              </a:ext>
            </a:extLst>
          </p:cNvPr>
          <p:cNvSpPr txBox="1"/>
          <p:nvPr/>
        </p:nvSpPr>
        <p:spPr>
          <a:xfrm>
            <a:off x="1828800" y="3769404"/>
            <a:ext cx="7771863" cy="830997"/>
          </a:xfrm>
          <a:prstGeom prst="rect">
            <a:avLst/>
          </a:prstGeom>
          <a:noFill/>
        </p:spPr>
        <p:txBody>
          <a:bodyPr wrap="square" rtlCol="0">
            <a:spAutoFit/>
          </a:bodyPr>
          <a:lstStyle/>
          <a:p>
            <a:pPr algn="r" rtl="1"/>
            <a:r>
              <a:rPr lang="he-IL" sz="2400" dirty="0"/>
              <a:t>נדבר על שתי </a:t>
            </a:r>
            <a:r>
              <a:rPr lang="he-IL" sz="2400" dirty="0" err="1"/>
              <a:t>הצפנות</a:t>
            </a:r>
            <a:r>
              <a:rPr lang="he-IL" sz="2400" dirty="0"/>
              <a:t> שהופכות לחסרות תועלת מול המחשב הקוונטי, ועל הדרך החדשה שעולם האבטחה יוצא אליה</a:t>
            </a:r>
            <a:endParaRPr lang="en-US" dirty="0"/>
          </a:p>
        </p:txBody>
      </p:sp>
      <p:sp>
        <p:nvSpPr>
          <p:cNvPr id="5" name="TextBox 4">
            <a:extLst>
              <a:ext uri="{FF2B5EF4-FFF2-40B4-BE49-F238E27FC236}">
                <a16:creationId xmlns:a16="http://schemas.microsoft.com/office/drawing/2014/main" id="{16CFF896-FE6A-DBA5-55E6-1D5FE8E86CB4}"/>
              </a:ext>
            </a:extLst>
          </p:cNvPr>
          <p:cNvSpPr txBox="1"/>
          <p:nvPr/>
        </p:nvSpPr>
        <p:spPr>
          <a:xfrm>
            <a:off x="2113722" y="2087662"/>
            <a:ext cx="7373211" cy="1477328"/>
          </a:xfrm>
          <a:prstGeom prst="rect">
            <a:avLst/>
          </a:prstGeom>
          <a:noFill/>
        </p:spPr>
        <p:txBody>
          <a:bodyPr wrap="square" rtlCol="0">
            <a:spAutoFit/>
          </a:bodyPr>
          <a:lstStyle/>
          <a:p>
            <a:pPr algn="r" rtl="1"/>
            <a:r>
              <a:rPr lang="he-IL" sz="2400" dirty="0"/>
              <a:t>מומחים מפתחים מגוון אלגוריתמים לפתרון בעיות ביעילות משופרת</a:t>
            </a:r>
            <a:br>
              <a:rPr lang="en-US" sz="2400" dirty="0"/>
            </a:br>
            <a:endParaRPr lang="he-IL" sz="2400" dirty="0"/>
          </a:p>
          <a:p>
            <a:pPr algn="r" rtl="1"/>
            <a:r>
              <a:rPr lang="he-IL" dirty="0"/>
              <a:t> </a:t>
            </a:r>
            <a:endParaRPr lang="en-US" dirty="0"/>
          </a:p>
        </p:txBody>
      </p:sp>
    </p:spTree>
    <p:extLst>
      <p:ext uri="{BB962C8B-B14F-4D97-AF65-F5344CB8AC3E}">
        <p14:creationId xmlns:p14="http://schemas.microsoft.com/office/powerpoint/2010/main" val="225175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536573"/>
            <a:ext cx="3856679" cy="1453003"/>
          </a:xfrm>
        </p:spPr>
        <p:txBody>
          <a:bodyPr vert="horz" lIns="91440" tIns="45720" rIns="91440" bIns="45720" rtlCol="0" anchor="b" anchorCtr="0">
            <a:normAutofit/>
          </a:bodyPr>
          <a:lstStyle/>
          <a:p>
            <a:r>
              <a:rPr lang="en-US" kern="1200" cap="none" spc="0" baseline="0">
                <a:latin typeface="+mj-lt"/>
                <a:ea typeface="+mj-ea"/>
                <a:cs typeface="+mj-cs"/>
              </a:rPr>
              <a:t> DESפיצוח הצפנת </a:t>
            </a:r>
          </a:p>
        </p:txBody>
      </p:sp>
      <p:sp>
        <p:nvSpPr>
          <p:cNvPr id="3" name="TextBox 2">
            <a:extLst>
              <a:ext uri="{FF2B5EF4-FFF2-40B4-BE49-F238E27FC236}">
                <a16:creationId xmlns:a16="http://schemas.microsoft.com/office/drawing/2014/main" id="{0C8A7A7D-16FF-C840-790D-969F393E5F54}"/>
              </a:ext>
            </a:extLst>
          </p:cNvPr>
          <p:cNvSpPr txBox="1"/>
          <p:nvPr/>
        </p:nvSpPr>
        <p:spPr>
          <a:xfrm>
            <a:off x="694470" y="2374710"/>
            <a:ext cx="3273136" cy="4443690"/>
          </a:xfrm>
          <a:prstGeom prst="rect">
            <a:avLst/>
          </a:prstGeom>
        </p:spPr>
        <p:txBody>
          <a:bodyPr vert="horz" lIns="91440" tIns="45720" rIns="91440" bIns="45720" rtlCol="0">
            <a:normAutofit fontScale="85000" lnSpcReduction="20000"/>
          </a:bodyPr>
          <a:lstStyle/>
          <a:p>
            <a:pPr algn="ctr">
              <a:lnSpc>
                <a:spcPct val="150000"/>
              </a:lnSpc>
              <a:spcBef>
                <a:spcPts val="1000"/>
              </a:spcBef>
              <a:buClr>
                <a:schemeClr val="accent3"/>
              </a:buClr>
            </a:pPr>
            <a:r>
              <a:rPr lang="en-US" sz="2000" kern="1200" spc="50" dirty="0" err="1">
                <a:solidFill>
                  <a:schemeClr val="tx1">
                    <a:alpha val="60000"/>
                  </a:schemeClr>
                </a:solidFill>
                <a:latin typeface="+mn-lt"/>
                <a:ea typeface="+mn-ea"/>
                <a:cs typeface="+mn-cs"/>
              </a:rPr>
              <a:t>צופן</a:t>
            </a:r>
            <a:r>
              <a:rPr lang="en-US" sz="2000" kern="1200" spc="50" dirty="0">
                <a:solidFill>
                  <a:schemeClr val="tx1">
                    <a:alpha val="60000"/>
                  </a:schemeClr>
                </a:solidFill>
                <a:latin typeface="+mn-lt"/>
                <a:ea typeface="+mn-ea"/>
                <a:cs typeface="+mn-cs"/>
              </a:rPr>
              <a:t> </a:t>
            </a:r>
            <a:r>
              <a:rPr lang="en-US" sz="2000" kern="1200" spc="50" dirty="0" err="1">
                <a:solidFill>
                  <a:schemeClr val="tx1">
                    <a:alpha val="60000"/>
                  </a:schemeClr>
                </a:solidFill>
                <a:latin typeface="+mn-lt"/>
                <a:ea typeface="+mn-ea"/>
                <a:cs typeface="+mn-cs"/>
              </a:rPr>
              <a:t>בלוקים</a:t>
            </a:r>
            <a:r>
              <a:rPr lang="en-US" sz="2000" kern="1200" spc="50" dirty="0">
                <a:solidFill>
                  <a:schemeClr val="tx1">
                    <a:alpha val="60000"/>
                  </a:schemeClr>
                </a:solidFill>
                <a:latin typeface="+mn-lt"/>
                <a:ea typeface="+mn-ea"/>
                <a:cs typeface="+mn-cs"/>
              </a:rPr>
              <a:t> </a:t>
            </a:r>
            <a:r>
              <a:rPr lang="en-US" sz="2000" kern="1200" spc="50" dirty="0" err="1">
                <a:solidFill>
                  <a:schemeClr val="tx1">
                    <a:alpha val="60000"/>
                  </a:schemeClr>
                </a:solidFill>
                <a:latin typeface="+mn-lt"/>
                <a:ea typeface="+mn-ea"/>
                <a:cs typeface="+mn-cs"/>
              </a:rPr>
              <a:t>סימטרי</a:t>
            </a:r>
            <a:r>
              <a:rPr lang="en-US" sz="2000" kern="1200" spc="50" dirty="0">
                <a:solidFill>
                  <a:schemeClr val="tx1">
                    <a:alpha val="60000"/>
                  </a:schemeClr>
                </a:solidFill>
                <a:latin typeface="+mn-lt"/>
                <a:ea typeface="+mn-ea"/>
                <a:cs typeface="+mn-cs"/>
              </a:rPr>
              <a:t> </a:t>
            </a:r>
            <a:endParaRPr lang="he-IL" sz="2000" kern="1200" spc="50" dirty="0">
              <a:solidFill>
                <a:schemeClr val="tx1">
                  <a:alpha val="60000"/>
                </a:schemeClr>
              </a:solidFill>
              <a:latin typeface="+mn-lt"/>
              <a:ea typeface="+mn-ea"/>
              <a:cs typeface="+mn-cs"/>
            </a:endParaRPr>
          </a:p>
          <a:p>
            <a:pPr algn="ctr">
              <a:lnSpc>
                <a:spcPct val="150000"/>
              </a:lnSpc>
              <a:spcBef>
                <a:spcPts val="1000"/>
              </a:spcBef>
              <a:buClr>
                <a:schemeClr val="accent3"/>
              </a:buClr>
            </a:pPr>
            <a:r>
              <a:rPr lang="he-IL" sz="2000" spc="50" dirty="0">
                <a:solidFill>
                  <a:schemeClr val="tx1">
                    <a:alpha val="60000"/>
                  </a:schemeClr>
                </a:solidFill>
              </a:rPr>
              <a:t>במחשב קלאסי: נבדוק 2 בחזקת 56 אפשרויות</a:t>
            </a:r>
          </a:p>
          <a:p>
            <a:pPr algn="ctr">
              <a:lnSpc>
                <a:spcPct val="150000"/>
              </a:lnSpc>
              <a:spcBef>
                <a:spcPts val="1000"/>
              </a:spcBef>
              <a:buClr>
                <a:schemeClr val="accent3"/>
              </a:buClr>
            </a:pPr>
            <a:r>
              <a:rPr lang="he-IL" sz="2000" kern="1200" spc="50" dirty="0">
                <a:solidFill>
                  <a:schemeClr val="tx1">
                    <a:alpha val="60000"/>
                  </a:schemeClr>
                </a:solidFill>
                <a:latin typeface="+mn-lt"/>
                <a:ea typeface="+mn-ea"/>
                <a:cs typeface="+mn-cs"/>
              </a:rPr>
              <a:t>במחשב קוונטי: נציג את כל האפשרויות האלה על ידי 56 </a:t>
            </a:r>
            <a:r>
              <a:rPr lang="he-IL" sz="2000" kern="1200" spc="50" dirty="0" err="1">
                <a:solidFill>
                  <a:schemeClr val="tx1">
                    <a:alpha val="60000"/>
                  </a:schemeClr>
                </a:solidFill>
                <a:latin typeface="+mn-lt"/>
                <a:ea typeface="+mn-ea"/>
                <a:cs typeface="+mn-cs"/>
              </a:rPr>
              <a:t>קיוביטים</a:t>
            </a:r>
            <a:r>
              <a:rPr lang="he-IL" sz="2000" kern="1200" spc="50" dirty="0">
                <a:solidFill>
                  <a:schemeClr val="tx1">
                    <a:alpha val="60000"/>
                  </a:schemeClr>
                </a:solidFill>
                <a:latin typeface="+mn-lt"/>
                <a:ea typeface="+mn-ea"/>
                <a:cs typeface="+mn-cs"/>
              </a:rPr>
              <a:t> ואז נצטרך לבצע מניפולציות באורך 2 בחזקת 28 פעולות</a:t>
            </a:r>
          </a:p>
          <a:p>
            <a:pPr algn="ctr">
              <a:lnSpc>
                <a:spcPct val="150000"/>
              </a:lnSpc>
              <a:spcBef>
                <a:spcPts val="1000"/>
              </a:spcBef>
              <a:buClr>
                <a:schemeClr val="accent3"/>
              </a:buClr>
            </a:pPr>
            <a:r>
              <a:rPr lang="he-IL" sz="2000" kern="1200" spc="50" dirty="0">
                <a:solidFill>
                  <a:schemeClr val="tx1">
                    <a:alpha val="60000"/>
                  </a:schemeClr>
                </a:solidFill>
                <a:latin typeface="+mn-lt"/>
                <a:ea typeface="+mn-ea"/>
                <a:cs typeface="+mn-cs"/>
              </a:rPr>
              <a:t>קיבלנו יתרון מטורף! נצטרך לבצע שורש מהפעולות של מחשב קלאסי במחשב קוונטי</a:t>
            </a:r>
          </a:p>
          <a:p>
            <a:pPr algn="ctr">
              <a:lnSpc>
                <a:spcPct val="150000"/>
              </a:lnSpc>
              <a:spcBef>
                <a:spcPts val="1000"/>
              </a:spcBef>
              <a:buClr>
                <a:schemeClr val="accent3"/>
              </a:buClr>
            </a:pPr>
            <a:endParaRPr lang="en-US" sz="2000" kern="1200" spc="50" dirty="0">
              <a:solidFill>
                <a:schemeClr val="tx1">
                  <a:alpha val="60000"/>
                </a:schemeClr>
              </a:solidFill>
              <a:latin typeface="+mn-lt"/>
              <a:ea typeface="+mn-ea"/>
              <a:cs typeface="+mn-cs"/>
            </a:endParaRPr>
          </a:p>
        </p:txBody>
      </p:sp>
      <p:pic>
        <p:nvPicPr>
          <p:cNvPr id="2050" name="Picture 2" descr="Data Encryption Standard - Wikipedia">
            <a:extLst>
              <a:ext uri="{FF2B5EF4-FFF2-40B4-BE49-F238E27FC236}">
                <a16:creationId xmlns:a16="http://schemas.microsoft.com/office/drawing/2014/main" id="{3C020E0E-C78C-6115-C4BC-1717F2228B1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217002" y="0"/>
            <a:ext cx="6737983" cy="6858000"/>
          </a:xfrm>
          <a:prstGeom prst="rect">
            <a:avLst/>
          </a:prstGeom>
          <a:solidFill>
            <a:srgbClr val="FFFFFF"/>
          </a:solidFill>
        </p:spPr>
      </p:pic>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vert="horz" lIns="91440" tIns="45720" rIns="91440" bIns="45720" rtlCol="0" anchor="ctr">
            <a:normAutofit/>
          </a:bodyPr>
          <a:lstStyle/>
          <a:p>
            <a:pPr>
              <a:spcAft>
                <a:spcPts val="600"/>
              </a:spcAft>
            </a:pPr>
            <a:fld id="{D39607A7-8386-47DB-8578-DDEDD194E5D4}" type="slidenum">
              <a:rPr lang="en-US" smtClean="0"/>
              <a:pPr>
                <a:spcAft>
                  <a:spcPts val="600"/>
                </a:spcAft>
              </a:pPr>
              <a:t>39</a:t>
            </a:fld>
            <a:endParaRPr lang="en-US"/>
          </a:p>
        </p:txBody>
      </p:sp>
    </p:spTree>
    <p:extLst>
      <p:ext uri="{BB962C8B-B14F-4D97-AF65-F5344CB8AC3E}">
        <p14:creationId xmlns:p14="http://schemas.microsoft.com/office/powerpoint/2010/main" val="310006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989400" y="395289"/>
            <a:ext cx="10213200" cy="1112836"/>
          </a:xfrm>
        </p:spPr>
        <p:txBody>
          <a:bodyPr anchor="b">
            <a:normAutofit/>
          </a:bodyPr>
          <a:lstStyle/>
          <a:p>
            <a:pPr algn="just" rtl="1"/>
            <a:r>
              <a:rPr lang="he-IL" dirty="0"/>
              <a:t>מה החסרונות של הבינאריות?</a:t>
            </a:r>
            <a:endParaRPr lang="en-US"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nchor="ctr">
            <a:normAutofit/>
          </a:bodyPr>
          <a:lstStyle/>
          <a:p>
            <a:pPr>
              <a:spcAft>
                <a:spcPts val="600"/>
              </a:spcAft>
            </a:pPr>
            <a:r>
              <a:rPr lang="en-US"/>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4</a:t>
            </a:fld>
            <a:endParaRPr lang="en-US"/>
          </a:p>
        </p:txBody>
      </p:sp>
      <p:graphicFrame>
        <p:nvGraphicFramePr>
          <p:cNvPr id="106" name="Content Placeholder 2">
            <a:extLst>
              <a:ext uri="{FF2B5EF4-FFF2-40B4-BE49-F238E27FC236}">
                <a16:creationId xmlns:a16="http://schemas.microsoft.com/office/drawing/2014/main" id="{3B15AD18-5427-7E46-D1F0-00E76735C7D2}"/>
              </a:ext>
            </a:extLst>
          </p:cNvPr>
          <p:cNvGraphicFramePr/>
          <p:nvPr>
            <p:extLst>
              <p:ext uri="{D42A27DB-BD31-4B8C-83A1-F6EECF244321}">
                <p14:modId xmlns:p14="http://schemas.microsoft.com/office/powerpoint/2010/main" val="2621999964"/>
              </p:ext>
            </p:extLst>
          </p:nvPr>
        </p:nvGraphicFramePr>
        <p:xfrm>
          <a:off x="838200" y="183959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7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549586"/>
            <a:ext cx="6781866" cy="958547"/>
          </a:xfrm>
        </p:spPr>
        <p:txBody>
          <a:bodyPr wrap="square" anchor="b">
            <a:normAutofit/>
          </a:bodyPr>
          <a:lstStyle/>
          <a:p>
            <a:r>
              <a:rPr lang="he-IL" sz="4800" dirty="0">
                <a:latin typeface="Aharoni" panose="02010803020104030203" pitchFamily="2" charset="-79"/>
                <a:cs typeface="Aharoni" panose="02010803020104030203" pitchFamily="2" charset="-79"/>
              </a:rPr>
              <a:t>אלגוריתם </a:t>
            </a:r>
            <a:r>
              <a:rPr lang="he-IL" sz="4800" dirty="0" err="1">
                <a:latin typeface="Aharoni" panose="02010803020104030203" pitchFamily="2" charset="-79"/>
                <a:cs typeface="Aharoni" panose="02010803020104030203" pitchFamily="2" charset="-79"/>
              </a:rPr>
              <a:t>גרובר</a:t>
            </a:r>
            <a:endParaRPr lang="en-US" sz="4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40</a:t>
            </a:fld>
            <a:endParaRPr lang="en-US" dirty="0"/>
          </a:p>
        </p:txBody>
      </p:sp>
      <p:sp>
        <p:nvSpPr>
          <p:cNvPr id="3" name="TextBox 2">
            <a:extLst>
              <a:ext uri="{FF2B5EF4-FFF2-40B4-BE49-F238E27FC236}">
                <a16:creationId xmlns:a16="http://schemas.microsoft.com/office/drawing/2014/main" id="{0C8A7A7D-16FF-C840-790D-969F393E5F54}"/>
              </a:ext>
            </a:extLst>
          </p:cNvPr>
          <p:cNvSpPr txBox="1"/>
          <p:nvPr/>
        </p:nvSpPr>
        <p:spPr>
          <a:xfrm>
            <a:off x="3283853" y="2223270"/>
            <a:ext cx="6316810" cy="1200329"/>
          </a:xfrm>
          <a:prstGeom prst="rect">
            <a:avLst/>
          </a:prstGeom>
          <a:noFill/>
        </p:spPr>
        <p:txBody>
          <a:bodyPr wrap="square" rtlCol="0">
            <a:spAutoFit/>
          </a:bodyPr>
          <a:lstStyle/>
          <a:p>
            <a:pPr algn="r" rtl="1"/>
            <a:r>
              <a:rPr lang="he-IL" sz="2400" dirty="0" err="1"/>
              <a:t>אלגןריתם</a:t>
            </a:r>
            <a:r>
              <a:rPr lang="he-IL" sz="2400" dirty="0"/>
              <a:t> לחיפוש במבנה נתונים קוונטי שאינו </a:t>
            </a:r>
            <a:r>
              <a:rPr lang="he-IL" sz="2400" dirty="0" err="1"/>
              <a:t>ממויין</a:t>
            </a:r>
            <a:endParaRPr lang="he-IL" sz="2400" dirty="0"/>
          </a:p>
          <a:p>
            <a:pPr algn="r" rtl="1"/>
            <a:r>
              <a:rPr lang="he-IL" sz="2400" dirty="0"/>
              <a:t>יעילות קוונטית: </a:t>
            </a:r>
            <a:r>
              <a:rPr lang="en-US" sz="2400" dirty="0"/>
              <a:t>O(sqrt(N))</a:t>
            </a:r>
            <a:endParaRPr lang="he-IL" sz="2400" dirty="0"/>
          </a:p>
          <a:p>
            <a:pPr algn="r" rtl="1"/>
            <a:r>
              <a:rPr lang="he-IL" sz="2400" dirty="0"/>
              <a:t>במחשב קלאסי: </a:t>
            </a:r>
            <a:r>
              <a:rPr lang="en-US" sz="2400" dirty="0"/>
              <a:t>O(N)</a:t>
            </a:r>
            <a:endParaRPr lang="en-US" dirty="0"/>
          </a:p>
        </p:txBody>
      </p:sp>
      <p:sp>
        <p:nvSpPr>
          <p:cNvPr id="4" name="TextBox 2">
            <a:extLst>
              <a:ext uri="{FF2B5EF4-FFF2-40B4-BE49-F238E27FC236}">
                <a16:creationId xmlns:a16="http://schemas.microsoft.com/office/drawing/2014/main" id="{3FFC36AB-4117-67D5-03CD-DDFF75AA72CF}"/>
              </a:ext>
            </a:extLst>
          </p:cNvPr>
          <p:cNvSpPr txBox="1"/>
          <p:nvPr/>
        </p:nvSpPr>
        <p:spPr>
          <a:xfrm>
            <a:off x="3283853" y="3769404"/>
            <a:ext cx="6316810" cy="830997"/>
          </a:xfrm>
          <a:prstGeom prst="rect">
            <a:avLst/>
          </a:prstGeom>
          <a:noFill/>
        </p:spPr>
        <p:txBody>
          <a:bodyPr wrap="square" rtlCol="0">
            <a:spAutoFit/>
          </a:bodyPr>
          <a:lstStyle/>
          <a:p>
            <a:pPr algn="r" rtl="1"/>
            <a:r>
              <a:rPr lang="he-IL" sz="2400" dirty="0"/>
              <a:t>(הפעלה שלו בשלב המניפולציות ימצא לנו את המפתח הנכון)</a:t>
            </a:r>
            <a:endParaRPr lang="en-US" dirty="0"/>
          </a:p>
        </p:txBody>
      </p:sp>
    </p:spTree>
    <p:extLst>
      <p:ext uri="{BB962C8B-B14F-4D97-AF65-F5344CB8AC3E}">
        <p14:creationId xmlns:p14="http://schemas.microsoft.com/office/powerpoint/2010/main" val="18101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536573"/>
            <a:ext cx="3856679" cy="1453003"/>
          </a:xfrm>
        </p:spPr>
        <p:txBody>
          <a:bodyPr vert="horz" lIns="91440" tIns="45720" rIns="91440" bIns="45720" rtlCol="0" anchor="b" anchorCtr="0">
            <a:normAutofit/>
          </a:bodyPr>
          <a:lstStyle/>
          <a:p>
            <a:r>
              <a:rPr lang="en-US" kern="1200" cap="none" spc="0" baseline="0" dirty="0">
                <a:latin typeface="+mj-lt"/>
                <a:ea typeface="+mj-ea"/>
                <a:cs typeface="+mj-cs"/>
              </a:rPr>
              <a:t> </a:t>
            </a:r>
            <a:r>
              <a:rPr lang="en-US" kern="1200" cap="none" spc="0" baseline="0">
                <a:latin typeface="+mj-lt"/>
                <a:ea typeface="+mj-ea"/>
                <a:cs typeface="+mj-cs"/>
              </a:rPr>
              <a:t>RSAפיצוח</a:t>
            </a:r>
            <a:r>
              <a:rPr lang="en-US" kern="1200" cap="none" spc="0" baseline="0" dirty="0">
                <a:latin typeface="+mj-lt"/>
                <a:ea typeface="+mj-ea"/>
                <a:cs typeface="+mj-cs"/>
              </a:rPr>
              <a:t> </a:t>
            </a:r>
            <a:r>
              <a:rPr lang="en-US" kern="1200" cap="none" spc="0" baseline="0">
                <a:latin typeface="+mj-lt"/>
                <a:ea typeface="+mj-ea"/>
                <a:cs typeface="+mj-cs"/>
              </a:rPr>
              <a:t>הצפנת</a:t>
            </a:r>
            <a:r>
              <a:rPr lang="en-US" kern="1200" cap="none" spc="0" baseline="0" dirty="0">
                <a:latin typeface="+mj-lt"/>
                <a:ea typeface="+mj-ea"/>
                <a:cs typeface="+mj-cs"/>
              </a:rPr>
              <a:t> </a:t>
            </a:r>
          </a:p>
        </p:txBody>
      </p:sp>
      <p:sp>
        <p:nvSpPr>
          <p:cNvPr id="3" name="TextBox 2">
            <a:extLst>
              <a:ext uri="{FF2B5EF4-FFF2-40B4-BE49-F238E27FC236}">
                <a16:creationId xmlns:a16="http://schemas.microsoft.com/office/drawing/2014/main" id="{0C8A7A7D-16FF-C840-790D-969F393E5F54}"/>
              </a:ext>
            </a:extLst>
          </p:cNvPr>
          <p:cNvSpPr txBox="1"/>
          <p:nvPr/>
        </p:nvSpPr>
        <p:spPr>
          <a:xfrm>
            <a:off x="907606" y="2877018"/>
            <a:ext cx="3060000" cy="2938561"/>
          </a:xfrm>
          <a:prstGeom prst="rect">
            <a:avLst/>
          </a:prstGeom>
        </p:spPr>
        <p:txBody>
          <a:bodyPr vert="horz" lIns="91440" tIns="45720" rIns="91440" bIns="45720" rtlCol="0">
            <a:normAutofit/>
          </a:bodyPr>
          <a:lstStyle/>
          <a:p>
            <a:pPr algn="ctr">
              <a:lnSpc>
                <a:spcPct val="140000"/>
              </a:lnSpc>
              <a:spcBef>
                <a:spcPts val="1000"/>
              </a:spcBef>
              <a:buClr>
                <a:schemeClr val="accent3"/>
              </a:buClr>
            </a:pPr>
            <a:r>
              <a:rPr lang="he-IL" sz="1400" kern="1200" spc="50" dirty="0">
                <a:solidFill>
                  <a:schemeClr val="tx1">
                    <a:alpha val="60000"/>
                  </a:schemeClr>
                </a:solidFill>
                <a:latin typeface="+mn-lt"/>
                <a:ea typeface="+mn-ea"/>
                <a:cs typeface="+mn-cs"/>
              </a:rPr>
              <a:t>צופן אסימטרי (שני מפתחות)</a:t>
            </a:r>
            <a:endParaRPr lang="en-US" sz="1400" kern="1200" spc="50" dirty="0">
              <a:solidFill>
                <a:schemeClr val="tx1">
                  <a:alpha val="60000"/>
                </a:schemeClr>
              </a:solidFill>
              <a:latin typeface="+mn-lt"/>
              <a:ea typeface="+mn-ea"/>
              <a:cs typeface="+mn-cs"/>
            </a:endParaRPr>
          </a:p>
          <a:p>
            <a:pPr algn="ctr">
              <a:lnSpc>
                <a:spcPct val="140000"/>
              </a:lnSpc>
              <a:spcBef>
                <a:spcPts val="1000"/>
              </a:spcBef>
              <a:buClr>
                <a:schemeClr val="accent3"/>
              </a:buClr>
            </a:pPr>
            <a:r>
              <a:rPr lang="en-US" sz="1400" kern="1200" spc="50" dirty="0" err="1">
                <a:solidFill>
                  <a:schemeClr val="tx1">
                    <a:alpha val="60000"/>
                  </a:schemeClr>
                </a:solidFill>
                <a:latin typeface="+mn-lt"/>
                <a:ea typeface="+mn-ea"/>
                <a:cs typeface="+mn-cs"/>
              </a:rPr>
              <a:t>כאן</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ניכנס</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פחות</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לפרטים</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כי</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זה</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דורש</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רקע</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מתמטי</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מורכב</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יותר</a:t>
            </a:r>
            <a:endParaRPr lang="en-US" sz="1400" kern="1200" spc="50" dirty="0">
              <a:solidFill>
                <a:schemeClr val="tx1">
                  <a:alpha val="60000"/>
                </a:schemeClr>
              </a:solidFill>
              <a:latin typeface="+mn-lt"/>
              <a:ea typeface="+mn-ea"/>
              <a:cs typeface="+mn-cs"/>
            </a:endParaRPr>
          </a:p>
          <a:p>
            <a:pPr algn="ctr">
              <a:lnSpc>
                <a:spcPct val="140000"/>
              </a:lnSpc>
              <a:spcBef>
                <a:spcPts val="1000"/>
              </a:spcBef>
              <a:buClr>
                <a:schemeClr val="accent3"/>
              </a:buClr>
            </a:pPr>
            <a:r>
              <a:rPr lang="en-US" sz="1400" kern="1200" spc="50" dirty="0" err="1">
                <a:solidFill>
                  <a:schemeClr val="tx1">
                    <a:alpha val="60000"/>
                  </a:schemeClr>
                </a:solidFill>
                <a:latin typeface="+mn-lt"/>
                <a:ea typeface="+mn-ea"/>
                <a:cs typeface="+mn-cs"/>
              </a:rPr>
              <a:t>נציין</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שאנחנו</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נקבל</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יתרון</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אקספוננציאלי</a:t>
            </a:r>
            <a:endParaRPr lang="en-US" sz="1400" kern="1200" spc="50" dirty="0">
              <a:solidFill>
                <a:schemeClr val="tx1">
                  <a:alpha val="60000"/>
                </a:schemeClr>
              </a:solidFill>
              <a:latin typeface="+mn-lt"/>
              <a:ea typeface="+mn-ea"/>
              <a:cs typeface="+mn-cs"/>
            </a:endParaRPr>
          </a:p>
          <a:p>
            <a:pPr algn="ctr">
              <a:lnSpc>
                <a:spcPct val="140000"/>
              </a:lnSpc>
              <a:spcBef>
                <a:spcPts val="1000"/>
              </a:spcBef>
              <a:buClr>
                <a:schemeClr val="accent3"/>
              </a:buClr>
            </a:pPr>
            <a:r>
              <a:rPr lang="en-US" sz="1400" kern="1200" spc="50" dirty="0" err="1">
                <a:solidFill>
                  <a:schemeClr val="tx1">
                    <a:alpha val="60000"/>
                  </a:schemeClr>
                </a:solidFill>
                <a:latin typeface="+mn-lt"/>
                <a:ea typeface="+mn-ea"/>
                <a:cs typeface="+mn-cs"/>
              </a:rPr>
              <a:t>המספר</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שבחזקה</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של</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היעילות</a:t>
            </a:r>
            <a:r>
              <a:rPr lang="en-US" sz="1400" kern="1200" spc="50" dirty="0">
                <a:solidFill>
                  <a:schemeClr val="tx1">
                    <a:alpha val="60000"/>
                  </a:schemeClr>
                </a:solidFill>
                <a:latin typeface="+mn-lt"/>
                <a:ea typeface="+mn-ea"/>
                <a:cs typeface="+mn-cs"/>
              </a:rPr>
              <a:t> </a:t>
            </a:r>
            <a:r>
              <a:rPr lang="he-IL" sz="1400" spc="50" dirty="0">
                <a:solidFill>
                  <a:schemeClr val="tx1">
                    <a:alpha val="60000"/>
                  </a:schemeClr>
                </a:solidFill>
              </a:rPr>
              <a:t>במחשב ה</a:t>
            </a:r>
            <a:r>
              <a:rPr lang="en-US" sz="1400" kern="1200" spc="50" dirty="0" err="1">
                <a:solidFill>
                  <a:schemeClr val="tx1">
                    <a:alpha val="60000"/>
                  </a:schemeClr>
                </a:solidFill>
                <a:latin typeface="+mn-lt"/>
                <a:ea typeface="+mn-ea"/>
                <a:cs typeface="+mn-cs"/>
              </a:rPr>
              <a:t>קלאסי</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הוא</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המספר</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של</a:t>
            </a:r>
            <a:r>
              <a:rPr lang="en-US" sz="1400" kern="1200" spc="50" dirty="0">
                <a:solidFill>
                  <a:schemeClr val="tx1">
                    <a:alpha val="60000"/>
                  </a:schemeClr>
                </a:solidFill>
                <a:latin typeface="+mn-lt"/>
                <a:ea typeface="+mn-ea"/>
                <a:cs typeface="+mn-cs"/>
              </a:rPr>
              <a:t> </a:t>
            </a:r>
            <a:r>
              <a:rPr lang="en-US" sz="1400" kern="1200" spc="50" dirty="0" err="1">
                <a:solidFill>
                  <a:schemeClr val="tx1">
                    <a:alpha val="60000"/>
                  </a:schemeClr>
                </a:solidFill>
                <a:latin typeface="+mn-lt"/>
                <a:ea typeface="+mn-ea"/>
                <a:cs typeface="+mn-cs"/>
              </a:rPr>
              <a:t>היעילות</a:t>
            </a:r>
            <a:r>
              <a:rPr lang="en-US" sz="1400" kern="1200" spc="50" dirty="0">
                <a:solidFill>
                  <a:schemeClr val="tx1">
                    <a:alpha val="60000"/>
                  </a:schemeClr>
                </a:solidFill>
                <a:latin typeface="+mn-lt"/>
                <a:ea typeface="+mn-ea"/>
                <a:cs typeface="+mn-cs"/>
              </a:rPr>
              <a:t> </a:t>
            </a:r>
            <a:r>
              <a:rPr lang="he-IL" sz="1400" kern="1200" spc="50" dirty="0">
                <a:solidFill>
                  <a:schemeClr val="tx1">
                    <a:alpha val="60000"/>
                  </a:schemeClr>
                </a:solidFill>
                <a:latin typeface="+mn-lt"/>
                <a:ea typeface="+mn-ea"/>
                <a:cs typeface="+mn-cs"/>
              </a:rPr>
              <a:t>במחשב </a:t>
            </a:r>
            <a:r>
              <a:rPr lang="en-US" sz="1400" kern="1200" spc="50" dirty="0" err="1">
                <a:solidFill>
                  <a:schemeClr val="tx1">
                    <a:alpha val="60000"/>
                  </a:schemeClr>
                </a:solidFill>
                <a:latin typeface="+mn-lt"/>
                <a:ea typeface="+mn-ea"/>
                <a:cs typeface="+mn-cs"/>
              </a:rPr>
              <a:t>הקוונטי</a:t>
            </a:r>
            <a:endParaRPr lang="en-US" sz="1400" kern="1200" spc="50" dirty="0">
              <a:solidFill>
                <a:schemeClr val="tx1">
                  <a:alpha val="60000"/>
                </a:schemeClr>
              </a:solidFill>
              <a:latin typeface="+mn-lt"/>
              <a:ea typeface="+mn-ea"/>
              <a:cs typeface="+mn-cs"/>
            </a:endParaRPr>
          </a:p>
        </p:txBody>
      </p:sp>
      <p:sp>
        <p:nvSpPr>
          <p:cNvPr id="9225" name="Footer Placeholder 3">
            <a:extLst>
              <a:ext uri="{FF2B5EF4-FFF2-40B4-BE49-F238E27FC236}">
                <a16:creationId xmlns:a16="http://schemas.microsoft.com/office/drawing/2014/main" id="{A7EF3A0A-0470-87B8-F458-5431AD6FC68F}"/>
              </a:ext>
            </a:extLst>
          </p:cNvPr>
          <p:cNvSpPr>
            <a:spLocks noGrp="1"/>
          </p:cNvSpPr>
          <p:nvPr>
            <p:ph type="ftr" sz="quarter" idx="11"/>
          </p:nvPr>
        </p:nvSpPr>
        <p:spPr>
          <a:xfrm>
            <a:off x="1996947" y="6357600"/>
            <a:ext cx="6683376" cy="460800"/>
          </a:xfrm>
        </p:spPr>
        <p:txBody>
          <a:bodyPr/>
          <a:lstStyle/>
          <a:p>
            <a:pPr>
              <a:spcAft>
                <a:spcPts val="600"/>
              </a:spcAft>
            </a:pPr>
            <a:r>
              <a:rPr lang="en-US"/>
              <a:t>Sample Footer Text</a:t>
            </a:r>
          </a:p>
        </p:txBody>
      </p:sp>
      <p:pic>
        <p:nvPicPr>
          <p:cNvPr id="9220" name="Picture 4" descr="ECDSA vs RSA: Everything You Need to Know">
            <a:extLst>
              <a:ext uri="{FF2B5EF4-FFF2-40B4-BE49-F238E27FC236}">
                <a16:creationId xmlns:a16="http://schemas.microsoft.com/office/drawing/2014/main" id="{64170905-6644-D1EC-E32C-55E215CBE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79987" y="1734177"/>
            <a:ext cx="7212013" cy="3389646"/>
          </a:xfrm>
          <a:prstGeom prst="rect">
            <a:avLst/>
          </a:prstGeom>
          <a:solidFill>
            <a:srgbClr val="FFFFFF"/>
          </a:solidFill>
        </p:spPr>
      </p:pic>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vert="horz" lIns="91440" tIns="45720" rIns="91440" bIns="45720" rtlCol="0" anchor="ctr">
            <a:normAutofit/>
          </a:bodyPr>
          <a:lstStyle/>
          <a:p>
            <a:pPr>
              <a:spcAft>
                <a:spcPts val="600"/>
              </a:spcAft>
            </a:pPr>
            <a:fld id="{D39607A7-8386-47DB-8578-DDEDD194E5D4}" type="slidenum">
              <a:rPr lang="en-US" smtClean="0"/>
              <a:pPr>
                <a:spcAft>
                  <a:spcPts val="600"/>
                </a:spcAft>
              </a:pPr>
              <a:t>41</a:t>
            </a:fld>
            <a:endParaRPr lang="en-US"/>
          </a:p>
        </p:txBody>
      </p:sp>
    </p:spTree>
    <p:extLst>
      <p:ext uri="{BB962C8B-B14F-4D97-AF65-F5344CB8AC3E}">
        <p14:creationId xmlns:p14="http://schemas.microsoft.com/office/powerpoint/2010/main" val="205439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549586"/>
            <a:ext cx="6781866" cy="958547"/>
          </a:xfrm>
        </p:spPr>
        <p:txBody>
          <a:bodyPr wrap="square" anchor="b">
            <a:normAutofit/>
          </a:bodyPr>
          <a:lstStyle/>
          <a:p>
            <a:r>
              <a:rPr lang="he-IL" sz="4800" dirty="0">
                <a:latin typeface="Aharoni" panose="02010803020104030203" pitchFamily="2" charset="-79"/>
                <a:cs typeface="Aharoni" panose="02010803020104030203" pitchFamily="2" charset="-79"/>
              </a:rPr>
              <a:t>אלגוריתם שור</a:t>
            </a:r>
            <a:endParaRPr lang="en-US" sz="4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42</a:t>
            </a:fld>
            <a:endParaRPr lang="en-US" dirty="0"/>
          </a:p>
        </p:txBody>
      </p:sp>
      <p:sp>
        <p:nvSpPr>
          <p:cNvPr id="3" name="TextBox 2">
            <a:extLst>
              <a:ext uri="{FF2B5EF4-FFF2-40B4-BE49-F238E27FC236}">
                <a16:creationId xmlns:a16="http://schemas.microsoft.com/office/drawing/2014/main" id="{0C8A7A7D-16FF-C840-790D-969F393E5F54}"/>
              </a:ext>
            </a:extLst>
          </p:cNvPr>
          <p:cNvSpPr txBox="1"/>
          <p:nvPr/>
        </p:nvSpPr>
        <p:spPr>
          <a:xfrm>
            <a:off x="3283853" y="2223270"/>
            <a:ext cx="6316810" cy="461665"/>
          </a:xfrm>
          <a:prstGeom prst="rect">
            <a:avLst/>
          </a:prstGeom>
          <a:noFill/>
        </p:spPr>
        <p:txBody>
          <a:bodyPr wrap="square" rtlCol="0">
            <a:spAutoFit/>
          </a:bodyPr>
          <a:lstStyle/>
          <a:p>
            <a:pPr algn="r" rtl="1"/>
            <a:r>
              <a:rPr lang="he-IL" sz="2400" dirty="0"/>
              <a:t>אלגוריתם שמוצא שני ראשונים כשמכפלתם נתונה</a:t>
            </a:r>
            <a:endParaRPr lang="en-US" dirty="0"/>
          </a:p>
        </p:txBody>
      </p:sp>
      <p:sp>
        <p:nvSpPr>
          <p:cNvPr id="4" name="TextBox 2">
            <a:extLst>
              <a:ext uri="{FF2B5EF4-FFF2-40B4-BE49-F238E27FC236}">
                <a16:creationId xmlns:a16="http://schemas.microsoft.com/office/drawing/2014/main" id="{3FFC36AB-4117-67D5-03CD-DDFF75AA72CF}"/>
              </a:ext>
            </a:extLst>
          </p:cNvPr>
          <p:cNvSpPr txBox="1"/>
          <p:nvPr/>
        </p:nvSpPr>
        <p:spPr>
          <a:xfrm>
            <a:off x="3389871" y="3113633"/>
            <a:ext cx="6316810" cy="461665"/>
          </a:xfrm>
          <a:prstGeom prst="rect">
            <a:avLst/>
          </a:prstGeom>
          <a:noFill/>
        </p:spPr>
        <p:txBody>
          <a:bodyPr wrap="square" rtlCol="0">
            <a:spAutoFit/>
          </a:bodyPr>
          <a:lstStyle/>
          <a:p>
            <a:pPr algn="r" rtl="1"/>
            <a:r>
              <a:rPr lang="he-IL" sz="2400" dirty="0"/>
              <a:t>(הפעלה שלו ימצא לנו את זוג המפתחות הנכון)</a:t>
            </a:r>
            <a:endParaRPr lang="en-US" dirty="0"/>
          </a:p>
        </p:txBody>
      </p:sp>
    </p:spTree>
    <p:extLst>
      <p:ext uri="{BB962C8B-B14F-4D97-AF65-F5344CB8AC3E}">
        <p14:creationId xmlns:p14="http://schemas.microsoft.com/office/powerpoint/2010/main" val="41314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655822" y="337931"/>
            <a:ext cx="6781866" cy="613611"/>
          </a:xfrm>
        </p:spPr>
        <p:txBody>
          <a:bodyPr wrap="square" anchor="b">
            <a:normAutofit/>
          </a:bodyPr>
          <a:lstStyle/>
          <a:p>
            <a:r>
              <a:rPr lang="he-IL" sz="3200" b="1" i="0" dirty="0">
                <a:solidFill>
                  <a:srgbClr val="000000"/>
                </a:solidFill>
                <a:effectLst/>
                <a:latin typeface="Linux Libertine"/>
              </a:rPr>
              <a:t>התמודדות העולם עם הסכנה הנשקפת</a:t>
            </a:r>
            <a:endParaRPr lang="en-US" sz="3200" b="1" i="0" dirty="0">
              <a:solidFill>
                <a:srgbClr val="000000"/>
              </a:solidFill>
              <a:effectLst/>
              <a:latin typeface="Linux Libertine"/>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43</a:t>
            </a:fld>
            <a:endParaRPr lang="en-US" dirty="0"/>
          </a:p>
        </p:txBody>
      </p:sp>
      <p:sp>
        <p:nvSpPr>
          <p:cNvPr id="5" name="TextBox 4">
            <a:extLst>
              <a:ext uri="{FF2B5EF4-FFF2-40B4-BE49-F238E27FC236}">
                <a16:creationId xmlns:a16="http://schemas.microsoft.com/office/drawing/2014/main" id="{FF5066A4-176C-9605-800E-4CA4DC7E64C4}"/>
              </a:ext>
            </a:extLst>
          </p:cNvPr>
          <p:cNvSpPr txBox="1"/>
          <p:nvPr/>
        </p:nvSpPr>
        <p:spPr>
          <a:xfrm>
            <a:off x="1119809" y="1508133"/>
            <a:ext cx="7373211" cy="4893647"/>
          </a:xfrm>
          <a:prstGeom prst="rect">
            <a:avLst/>
          </a:prstGeom>
          <a:noFill/>
        </p:spPr>
        <p:txBody>
          <a:bodyPr wrap="square" rtlCol="0">
            <a:spAutoFit/>
          </a:bodyPr>
          <a:lstStyle/>
          <a:p>
            <a:pPr algn="l"/>
            <a:r>
              <a:rPr lang="en-US" sz="2400" b="0" i="0" dirty="0">
                <a:effectLst/>
                <a:latin typeface="Linux Libertine"/>
              </a:rPr>
              <a:t>Post-quantum cryptography</a:t>
            </a:r>
          </a:p>
          <a:p>
            <a:pPr algn="r" rtl="1"/>
            <a:endParaRPr lang="en-US" dirty="0"/>
          </a:p>
          <a:p>
            <a:pPr algn="l"/>
            <a:r>
              <a:rPr lang="en-US" b="1" i="0" dirty="0">
                <a:effectLst/>
                <a:latin typeface="Söhne"/>
              </a:rPr>
              <a:t>Hash-based Cryptography:</a:t>
            </a:r>
            <a:endParaRPr lang="en-US" b="0" i="0" dirty="0">
              <a:effectLst/>
              <a:latin typeface="Söhne"/>
            </a:endParaRPr>
          </a:p>
          <a:p>
            <a:pPr algn="l"/>
            <a:br>
              <a:rPr lang="en-US" b="0" i="0" dirty="0">
                <a:effectLst/>
                <a:latin typeface="Söhne"/>
              </a:rPr>
            </a:br>
            <a:r>
              <a:rPr lang="en-US" b="1" i="0" dirty="0">
                <a:effectLst/>
                <a:latin typeface="Söhne"/>
              </a:rPr>
              <a:t>Code-based Cryptography:</a:t>
            </a:r>
            <a:endParaRPr lang="en-US" b="0" i="0" dirty="0">
              <a:effectLst/>
              <a:latin typeface="Söhne"/>
            </a:endParaRPr>
          </a:p>
          <a:p>
            <a:pPr algn="l"/>
            <a:br>
              <a:rPr lang="en-US" b="0" i="0" dirty="0">
                <a:effectLst/>
                <a:latin typeface="Söhne"/>
              </a:rPr>
            </a:br>
            <a:r>
              <a:rPr lang="en-US" b="1" i="0" dirty="0">
                <a:effectLst/>
                <a:latin typeface="Söhne"/>
              </a:rPr>
              <a:t>Multivariate Polynomial Cryptography:</a:t>
            </a:r>
            <a:endParaRPr lang="en-US" b="0" i="0" dirty="0">
              <a:effectLst/>
              <a:latin typeface="Söhne"/>
            </a:endParaRPr>
          </a:p>
          <a:p>
            <a:pPr algn="l"/>
            <a:br>
              <a:rPr lang="en-US" b="0" i="0" dirty="0">
                <a:effectLst/>
                <a:latin typeface="Söhne"/>
              </a:rPr>
            </a:br>
            <a:r>
              <a:rPr lang="en-US" b="1" i="0" dirty="0">
                <a:effectLst/>
                <a:latin typeface="Söhne"/>
              </a:rPr>
              <a:t>Isogeny-based Cryptography:</a:t>
            </a:r>
            <a:endParaRPr lang="en-US" b="0" i="0" dirty="0">
              <a:effectLst/>
              <a:latin typeface="Söhne"/>
            </a:endParaRPr>
          </a:p>
          <a:p>
            <a:pPr algn="l"/>
            <a:br>
              <a:rPr lang="en-US" b="0" i="0" dirty="0">
                <a:effectLst/>
                <a:latin typeface="Söhne"/>
              </a:rPr>
            </a:br>
            <a:r>
              <a:rPr lang="en-US" b="1" i="0" dirty="0">
                <a:effectLst/>
                <a:latin typeface="Söhne"/>
              </a:rPr>
              <a:t>Hash-based Signature Schemes:</a:t>
            </a:r>
            <a:endParaRPr lang="en-US" b="0" i="0" dirty="0">
              <a:effectLst/>
              <a:latin typeface="Söhne"/>
            </a:endParaRPr>
          </a:p>
          <a:p>
            <a:pPr algn="l"/>
            <a:br>
              <a:rPr lang="en-US" b="0" i="0" dirty="0">
                <a:effectLst/>
                <a:latin typeface="Söhne"/>
              </a:rPr>
            </a:br>
            <a:r>
              <a:rPr lang="en-US" b="1" i="0" dirty="0">
                <a:effectLst/>
                <a:latin typeface="Söhne"/>
              </a:rPr>
              <a:t>Symmetric Key Encryption:</a:t>
            </a:r>
            <a:endParaRPr lang="en-US" b="0" i="0" dirty="0">
              <a:effectLst/>
              <a:latin typeface="Söhne"/>
            </a:endParaRPr>
          </a:p>
          <a:p>
            <a:pPr algn="l"/>
            <a:br>
              <a:rPr lang="en-US" b="0" i="0" dirty="0">
                <a:effectLst/>
                <a:latin typeface="Söhne"/>
              </a:rPr>
            </a:br>
            <a:r>
              <a:rPr lang="en-US" b="1" i="0" dirty="0">
                <a:effectLst/>
                <a:latin typeface="Söhne"/>
              </a:rPr>
              <a:t>Code-based Signatures:</a:t>
            </a:r>
            <a:endParaRPr lang="en-US" b="0" i="0" dirty="0">
              <a:effectLst/>
              <a:latin typeface="Söhne"/>
            </a:endParaRPr>
          </a:p>
          <a:p>
            <a:br>
              <a:rPr lang="en-US" b="0" i="0" dirty="0">
                <a:effectLst/>
                <a:latin typeface="Söhne"/>
              </a:rPr>
            </a:br>
            <a:r>
              <a:rPr lang="he-IL" dirty="0"/>
              <a:t> </a:t>
            </a:r>
            <a:endParaRPr lang="en-US" dirty="0"/>
          </a:p>
        </p:txBody>
      </p:sp>
    </p:spTree>
    <p:extLst>
      <p:ext uri="{BB962C8B-B14F-4D97-AF65-F5344CB8AC3E}">
        <p14:creationId xmlns:p14="http://schemas.microsoft.com/office/powerpoint/2010/main" val="10580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786004" y="501051"/>
            <a:ext cx="4196865" cy="958547"/>
          </a:xfrm>
        </p:spPr>
        <p:txBody>
          <a:bodyPr wrap="square" anchor="b">
            <a:normAutofit/>
          </a:bodyPr>
          <a:lstStyle/>
          <a:p>
            <a:r>
              <a:rPr lang="he-IL" sz="4800" dirty="0">
                <a:latin typeface="Aharoni" panose="02010803020104030203" pitchFamily="2" charset="-79"/>
                <a:cs typeface="Aharoni" panose="02010803020104030203" pitchFamily="2" charset="-79"/>
              </a:rPr>
              <a:t>השפעות על העולם</a:t>
            </a:r>
            <a:endParaRPr lang="en-US" sz="4800" dirty="0">
              <a:latin typeface="Aharoni" panose="02010803020104030203" pitchFamily="2" charset="-79"/>
              <a:cs typeface="Aharoni" panose="02010803020104030203" pitchFamily="2" charset="-79"/>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44</a:t>
            </a:fld>
            <a:endParaRPr lang="en-US" dirty="0"/>
          </a:p>
        </p:txBody>
      </p:sp>
      <p:sp>
        <p:nvSpPr>
          <p:cNvPr id="4" name="TextBox 3">
            <a:extLst>
              <a:ext uri="{FF2B5EF4-FFF2-40B4-BE49-F238E27FC236}">
                <a16:creationId xmlns:a16="http://schemas.microsoft.com/office/drawing/2014/main" id="{E272EDEE-679A-947C-0BAC-696991535707}"/>
              </a:ext>
            </a:extLst>
          </p:cNvPr>
          <p:cNvSpPr txBox="1"/>
          <p:nvPr/>
        </p:nvSpPr>
        <p:spPr>
          <a:xfrm>
            <a:off x="854663" y="4034840"/>
            <a:ext cx="10008212" cy="738664"/>
          </a:xfrm>
          <a:prstGeom prst="rect">
            <a:avLst/>
          </a:prstGeom>
          <a:noFill/>
        </p:spPr>
        <p:txBody>
          <a:bodyPr wrap="square" rtlCol="0">
            <a:spAutoFit/>
          </a:bodyPr>
          <a:lstStyle/>
          <a:p>
            <a:pPr algn="r" rtl="1"/>
            <a:r>
              <a:rPr lang="he-IL" sz="2400" dirty="0"/>
              <a:t>אבטחה: יאלץ את כל פרוטוקולי האבטחה להשתנות (ולהשתפר).</a:t>
            </a:r>
          </a:p>
          <a:p>
            <a:pPr algn="r" rtl="1"/>
            <a:r>
              <a:rPr lang="he-IL" dirty="0"/>
              <a:t> </a:t>
            </a:r>
            <a:endParaRPr lang="en-US" dirty="0"/>
          </a:p>
        </p:txBody>
      </p:sp>
      <p:sp>
        <p:nvSpPr>
          <p:cNvPr id="5" name="TextBox 4">
            <a:extLst>
              <a:ext uri="{FF2B5EF4-FFF2-40B4-BE49-F238E27FC236}">
                <a16:creationId xmlns:a16="http://schemas.microsoft.com/office/drawing/2014/main" id="{8F4E2ADD-40A0-C98F-4235-FE312A60FA90}"/>
              </a:ext>
            </a:extLst>
          </p:cNvPr>
          <p:cNvSpPr txBox="1"/>
          <p:nvPr/>
        </p:nvSpPr>
        <p:spPr>
          <a:xfrm>
            <a:off x="854663" y="1810320"/>
            <a:ext cx="10008212" cy="738664"/>
          </a:xfrm>
          <a:prstGeom prst="rect">
            <a:avLst/>
          </a:prstGeom>
          <a:noFill/>
        </p:spPr>
        <p:txBody>
          <a:bodyPr wrap="square" rtlCol="0">
            <a:spAutoFit/>
          </a:bodyPr>
          <a:lstStyle/>
          <a:p>
            <a:pPr algn="r" rtl="1"/>
            <a:r>
              <a:rPr lang="he-IL" sz="2400" dirty="0"/>
              <a:t>בינה מלאכותית: ישפר את כוח האלגוריתם ויכולותיו. </a:t>
            </a:r>
          </a:p>
          <a:p>
            <a:pPr algn="r" rtl="1"/>
            <a:r>
              <a:rPr lang="he-IL" dirty="0"/>
              <a:t> </a:t>
            </a:r>
            <a:endParaRPr lang="en-US" dirty="0"/>
          </a:p>
        </p:txBody>
      </p:sp>
      <p:sp>
        <p:nvSpPr>
          <p:cNvPr id="6" name="TextBox 5">
            <a:extLst>
              <a:ext uri="{FF2B5EF4-FFF2-40B4-BE49-F238E27FC236}">
                <a16:creationId xmlns:a16="http://schemas.microsoft.com/office/drawing/2014/main" id="{0A559C61-8D26-D63D-F72A-447D3BD746EC}"/>
              </a:ext>
            </a:extLst>
          </p:cNvPr>
          <p:cNvSpPr txBox="1"/>
          <p:nvPr/>
        </p:nvSpPr>
        <p:spPr>
          <a:xfrm>
            <a:off x="854663" y="2922580"/>
            <a:ext cx="10008212" cy="738664"/>
          </a:xfrm>
          <a:prstGeom prst="rect">
            <a:avLst/>
          </a:prstGeom>
          <a:noFill/>
        </p:spPr>
        <p:txBody>
          <a:bodyPr wrap="square" rtlCol="0">
            <a:spAutoFit/>
          </a:bodyPr>
          <a:lstStyle/>
          <a:p>
            <a:pPr algn="r" rtl="1"/>
            <a:r>
              <a:rPr lang="he-IL" sz="2400" dirty="0"/>
              <a:t>רפואה: יכול לחקות את התנהגות התאים ולעזור לחוקרים ליצור תרופות.</a:t>
            </a:r>
          </a:p>
          <a:p>
            <a:pPr algn="r" rtl="1"/>
            <a:r>
              <a:rPr lang="he-IL" dirty="0"/>
              <a:t> </a:t>
            </a:r>
            <a:endParaRPr lang="en-US" dirty="0"/>
          </a:p>
        </p:txBody>
      </p:sp>
      <p:pic>
        <p:nvPicPr>
          <p:cNvPr id="1026" name="Picture 2" descr="World 1198092 PNG">
            <a:extLst>
              <a:ext uri="{FF2B5EF4-FFF2-40B4-BE49-F238E27FC236}">
                <a16:creationId xmlns:a16="http://schemas.microsoft.com/office/drawing/2014/main" id="{C5E63855-1823-0561-0F63-49E330E2A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09" y="672548"/>
            <a:ext cx="2474843"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92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45</a:t>
            </a:fld>
            <a:endParaRPr lang="en-US" dirty="0"/>
          </a:p>
        </p:txBody>
      </p:sp>
      <p:sp>
        <p:nvSpPr>
          <p:cNvPr id="4" name="Title 3">
            <a:extLst>
              <a:ext uri="{FF2B5EF4-FFF2-40B4-BE49-F238E27FC236}">
                <a16:creationId xmlns:a16="http://schemas.microsoft.com/office/drawing/2014/main" id="{CE7E12D0-2751-D1DC-D975-E2E3035EA2A2}"/>
              </a:ext>
            </a:extLst>
          </p:cNvPr>
          <p:cNvSpPr>
            <a:spLocks noGrp="1"/>
          </p:cNvSpPr>
          <p:nvPr>
            <p:ph type="title"/>
          </p:nvPr>
        </p:nvSpPr>
        <p:spPr>
          <a:xfrm>
            <a:off x="1767888" y="333742"/>
            <a:ext cx="8532965" cy="6190515"/>
          </a:xfrm>
        </p:spPr>
        <p:txBody>
          <a:bodyPr>
            <a:noAutofit/>
          </a:bodyPr>
          <a:lstStyle/>
          <a:p>
            <a:r>
              <a:rPr lang="he-IL" sz="13800" dirty="0">
                <a:latin typeface="Aharoni" panose="02010803020104030203" pitchFamily="2" charset="-79"/>
                <a:cs typeface="Aharoni" panose="02010803020104030203" pitchFamily="2" charset="-79"/>
              </a:rPr>
              <a:t>טוב זה נשמע כמו מכונה מטורפת</a:t>
            </a:r>
            <a:endParaRPr lang="en-IL" sz="13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3267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46</a:t>
            </a:fld>
            <a:endParaRPr lang="en-US" dirty="0"/>
          </a:p>
        </p:txBody>
      </p:sp>
      <p:sp>
        <p:nvSpPr>
          <p:cNvPr id="4" name="Title 3">
            <a:extLst>
              <a:ext uri="{FF2B5EF4-FFF2-40B4-BE49-F238E27FC236}">
                <a16:creationId xmlns:a16="http://schemas.microsoft.com/office/drawing/2014/main" id="{CE7E12D0-2751-D1DC-D975-E2E3035EA2A2}"/>
              </a:ext>
            </a:extLst>
          </p:cNvPr>
          <p:cNvSpPr>
            <a:spLocks noGrp="1"/>
          </p:cNvSpPr>
          <p:nvPr>
            <p:ph type="title"/>
          </p:nvPr>
        </p:nvSpPr>
        <p:spPr>
          <a:xfrm>
            <a:off x="2040834" y="636105"/>
            <a:ext cx="7114983" cy="3672602"/>
          </a:xfrm>
        </p:spPr>
        <p:txBody>
          <a:bodyPr>
            <a:noAutofit/>
          </a:bodyPr>
          <a:lstStyle/>
          <a:p>
            <a:r>
              <a:rPr lang="he-IL" sz="13800" dirty="0">
                <a:latin typeface="Aharoni" panose="02010803020104030203" pitchFamily="2" charset="-79"/>
                <a:cs typeface="Aharoni" panose="02010803020104030203" pitchFamily="2" charset="-79"/>
              </a:rPr>
              <a:t>כן בהחלט!</a:t>
            </a:r>
            <a:endParaRPr lang="en-IL" sz="13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73634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47</a:t>
            </a:fld>
            <a:endParaRPr lang="en-US" dirty="0"/>
          </a:p>
        </p:txBody>
      </p:sp>
      <p:sp>
        <p:nvSpPr>
          <p:cNvPr id="4" name="Title 3">
            <a:extLst>
              <a:ext uri="{FF2B5EF4-FFF2-40B4-BE49-F238E27FC236}">
                <a16:creationId xmlns:a16="http://schemas.microsoft.com/office/drawing/2014/main" id="{CE7E12D0-2751-D1DC-D975-E2E3035EA2A2}"/>
              </a:ext>
            </a:extLst>
          </p:cNvPr>
          <p:cNvSpPr>
            <a:spLocks noGrp="1"/>
          </p:cNvSpPr>
          <p:nvPr>
            <p:ph type="title"/>
          </p:nvPr>
        </p:nvSpPr>
        <p:spPr>
          <a:xfrm>
            <a:off x="1769164" y="437321"/>
            <a:ext cx="8302487" cy="5865837"/>
          </a:xfrm>
        </p:spPr>
        <p:txBody>
          <a:bodyPr>
            <a:noAutofit/>
          </a:bodyPr>
          <a:lstStyle/>
          <a:p>
            <a:r>
              <a:rPr lang="he-IL" sz="13800" dirty="0">
                <a:latin typeface="Aharoni" panose="02010803020104030203" pitchFamily="2" charset="-79"/>
                <a:cs typeface="Aharoni" panose="02010803020104030203" pitchFamily="2" charset="-79"/>
              </a:rPr>
              <a:t>אז מתי כבר נראה שימוש אמיתי?</a:t>
            </a:r>
            <a:endParaRPr lang="en-IL" sz="13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3514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48</a:t>
            </a:fld>
            <a:endParaRPr lang="en-US" dirty="0"/>
          </a:p>
        </p:txBody>
      </p:sp>
      <p:sp>
        <p:nvSpPr>
          <p:cNvPr id="4" name="Title 3">
            <a:extLst>
              <a:ext uri="{FF2B5EF4-FFF2-40B4-BE49-F238E27FC236}">
                <a16:creationId xmlns:a16="http://schemas.microsoft.com/office/drawing/2014/main" id="{CE7E12D0-2751-D1DC-D975-E2E3035EA2A2}"/>
              </a:ext>
            </a:extLst>
          </p:cNvPr>
          <p:cNvSpPr>
            <a:spLocks noGrp="1"/>
          </p:cNvSpPr>
          <p:nvPr>
            <p:ph type="title"/>
          </p:nvPr>
        </p:nvSpPr>
        <p:spPr>
          <a:xfrm>
            <a:off x="2073965" y="1961323"/>
            <a:ext cx="7592061" cy="3586462"/>
          </a:xfrm>
        </p:spPr>
        <p:txBody>
          <a:bodyPr>
            <a:noAutofit/>
          </a:bodyPr>
          <a:lstStyle/>
          <a:p>
            <a:r>
              <a:rPr lang="he-IL" sz="13800" dirty="0">
                <a:latin typeface="Aharoni" panose="02010803020104030203" pitchFamily="2" charset="-79"/>
                <a:cs typeface="Aharoni" panose="02010803020104030203" pitchFamily="2" charset="-79"/>
              </a:rPr>
              <a:t>עובדים על זה...</a:t>
            </a:r>
            <a:endParaRPr lang="en-IL" sz="13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05757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49</a:t>
            </a:fld>
            <a:endParaRPr lang="en-US" dirty="0"/>
          </a:p>
        </p:txBody>
      </p:sp>
      <p:sp>
        <p:nvSpPr>
          <p:cNvPr id="4" name="Title 3">
            <a:extLst>
              <a:ext uri="{FF2B5EF4-FFF2-40B4-BE49-F238E27FC236}">
                <a16:creationId xmlns:a16="http://schemas.microsoft.com/office/drawing/2014/main" id="{CE7E12D0-2751-D1DC-D975-E2E3035EA2A2}"/>
              </a:ext>
            </a:extLst>
          </p:cNvPr>
          <p:cNvSpPr>
            <a:spLocks noGrp="1"/>
          </p:cNvSpPr>
          <p:nvPr>
            <p:ph type="title"/>
          </p:nvPr>
        </p:nvSpPr>
        <p:spPr>
          <a:xfrm>
            <a:off x="4056600" y="2564155"/>
            <a:ext cx="4078800" cy="1453003"/>
          </a:xfrm>
        </p:spPr>
        <p:txBody>
          <a:bodyPr>
            <a:noAutofit/>
          </a:bodyPr>
          <a:lstStyle/>
          <a:p>
            <a:r>
              <a:rPr lang="he-IL" sz="13800" dirty="0">
                <a:latin typeface="Aharoni" panose="02010803020104030203" pitchFamily="2" charset="-79"/>
                <a:cs typeface="Aharoni" panose="02010803020104030203" pitchFamily="2" charset="-79"/>
              </a:rPr>
              <a:t>מי?</a:t>
            </a:r>
            <a:endParaRPr lang="en-IL" sz="13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0330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ontier Supercomputer From AMD + Cray Is World's Fastest! | Tech ARP">
            <a:extLst>
              <a:ext uri="{FF2B5EF4-FFF2-40B4-BE49-F238E27FC236}">
                <a16:creationId xmlns:a16="http://schemas.microsoft.com/office/drawing/2014/main" id="{16BE2042-EEF8-8ED2-0B2A-093301B994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06" r="4" b="12260"/>
          <a:stretch/>
        </p:blipFill>
        <p:spPr bwMode="auto">
          <a:xfrm>
            <a:off x="838200" y="1839595"/>
            <a:ext cx="10515600" cy="4154488"/>
          </a:xfrm>
          <a:prstGeom prst="rect">
            <a:avLst/>
          </a:prstGeom>
          <a:solidFill>
            <a:srgbClr val="FFFFFF"/>
          </a:solidFill>
        </p:spPr>
      </p:pic>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nchor="ctr">
            <a:normAutofit/>
          </a:bodyPr>
          <a:lstStyle/>
          <a:p>
            <a:pPr>
              <a:spcAft>
                <a:spcPts val="600"/>
              </a:spcAft>
            </a:pPr>
            <a:r>
              <a:rPr lang="en-US"/>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5</a:t>
            </a:fld>
            <a:endParaRPr lang="en-US"/>
          </a:p>
        </p:txBody>
      </p:sp>
      <p:sp>
        <p:nvSpPr>
          <p:cNvPr id="3" name="Title 1">
            <a:extLst>
              <a:ext uri="{FF2B5EF4-FFF2-40B4-BE49-F238E27FC236}">
                <a16:creationId xmlns:a16="http://schemas.microsoft.com/office/drawing/2014/main" id="{D2B7D995-D675-383C-6D7C-88F01AA4D955}"/>
              </a:ext>
            </a:extLst>
          </p:cNvPr>
          <p:cNvSpPr txBox="1">
            <a:spLocks/>
          </p:cNvSpPr>
          <p:nvPr/>
        </p:nvSpPr>
        <p:spPr>
          <a:xfrm>
            <a:off x="2214563" y="0"/>
            <a:ext cx="7223125" cy="1381499"/>
          </a:xfrm>
          <a:prstGeom prst="rect">
            <a:avLst/>
          </a:prstGeom>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he-IL" sz="4800" dirty="0">
                <a:latin typeface="Aharoni" panose="02010803020104030203" pitchFamily="2" charset="-79"/>
                <a:cs typeface="Aharoni" panose="02010803020104030203" pitchFamily="2" charset="-79"/>
              </a:rPr>
              <a:t>אז יש לנו מחשב על!</a:t>
            </a:r>
            <a:endParaRPr lang="en-US"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25481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132052"/>
            <a:ext cx="6781866" cy="958547"/>
          </a:xfrm>
        </p:spPr>
        <p:txBody>
          <a:bodyPr wrap="square" anchor="b">
            <a:normAutofit fontScale="90000"/>
          </a:bodyPr>
          <a:lstStyle/>
          <a:p>
            <a:r>
              <a:rPr lang="he-IL" sz="4800" dirty="0">
                <a:latin typeface="Aharoni" panose="02010803020104030203" pitchFamily="2" charset="-79"/>
                <a:cs typeface="Aharoni" panose="02010803020104030203" pitchFamily="2" charset="-79"/>
              </a:rPr>
              <a:t>החברות המובילות במחשוב קוונטי</a:t>
            </a:r>
            <a:endParaRPr lang="en-US" sz="4800" dirty="0">
              <a:latin typeface="Aharoni" panose="02010803020104030203" pitchFamily="2" charset="-79"/>
              <a:cs typeface="Aharoni" panose="02010803020104030203" pitchFamily="2" charset="-79"/>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50</a:t>
            </a:fld>
            <a:endParaRPr lang="en-US" dirty="0"/>
          </a:p>
        </p:txBody>
      </p:sp>
      <p:pic>
        <p:nvPicPr>
          <p:cNvPr id="10242" name="Picture 2" descr="אמזון בעברית – טיפים יעילים לקונים מתחילים ומתקדמים | Supermarker">
            <a:extLst>
              <a:ext uri="{FF2B5EF4-FFF2-40B4-BE49-F238E27FC236}">
                <a16:creationId xmlns:a16="http://schemas.microsoft.com/office/drawing/2014/main" id="{72BC6531-70C6-F9D0-05F4-FC434FAFF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4" y="1386575"/>
            <a:ext cx="5648325"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מיקרוסופט ישראל מחקר ופיתוח - גלובס">
            <a:extLst>
              <a:ext uri="{FF2B5EF4-FFF2-40B4-BE49-F238E27FC236}">
                <a16:creationId xmlns:a16="http://schemas.microsoft.com/office/drawing/2014/main" id="{FF63B003-79C6-781D-AD5D-57AC5A731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257" y="521097"/>
            <a:ext cx="3590617" cy="359061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Alibaba / עליבאבא - iCoupons">
            <a:extLst>
              <a:ext uri="{FF2B5EF4-FFF2-40B4-BE49-F238E27FC236}">
                <a16:creationId xmlns:a16="http://schemas.microsoft.com/office/drawing/2014/main" id="{0182D7AA-272F-2C6E-9C1C-84BB447C9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50" y="3720975"/>
            <a:ext cx="38195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BM - Company Profile Page | Start-Up Nation Finder">
            <a:extLst>
              <a:ext uri="{FF2B5EF4-FFF2-40B4-BE49-F238E27FC236}">
                <a16:creationId xmlns:a16="http://schemas.microsoft.com/office/drawing/2014/main" id="{EE65F440-CA4D-1AD9-2E17-B63E6C7FF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040" y="4618693"/>
            <a:ext cx="4342910" cy="196930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google - Wikipedia">
            <a:extLst>
              <a:ext uri="{FF2B5EF4-FFF2-40B4-BE49-F238E27FC236}">
                <a16:creationId xmlns:a16="http://schemas.microsoft.com/office/drawing/2014/main" id="{07ACC4C8-CCCE-C78C-9E59-324873DFB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8812" y="2142473"/>
            <a:ext cx="8111633" cy="273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4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252"/>
                                        </p:tgtEl>
                                        <p:attrNameLst>
                                          <p:attrName>style.visibility</p:attrName>
                                        </p:attrNameLst>
                                      </p:cBhvr>
                                      <p:to>
                                        <p:strVal val="visible"/>
                                      </p:to>
                                    </p:set>
                                    <p:anim calcmode="lin" valueType="num">
                                      <p:cBhvr>
                                        <p:cTn id="23" dur="1000" fill="hold"/>
                                        <p:tgtEl>
                                          <p:spTgt spid="10252"/>
                                        </p:tgtEl>
                                        <p:attrNameLst>
                                          <p:attrName>ppt_w</p:attrName>
                                        </p:attrNameLst>
                                      </p:cBhvr>
                                      <p:tavLst>
                                        <p:tav tm="0">
                                          <p:val>
                                            <p:fltVal val="0"/>
                                          </p:val>
                                        </p:tav>
                                        <p:tav tm="100000">
                                          <p:val>
                                            <p:strVal val="#ppt_w"/>
                                          </p:val>
                                        </p:tav>
                                      </p:tavLst>
                                    </p:anim>
                                    <p:anim calcmode="lin" valueType="num">
                                      <p:cBhvr>
                                        <p:cTn id="24" dur="1000" fill="hold"/>
                                        <p:tgtEl>
                                          <p:spTgt spid="10252"/>
                                        </p:tgtEl>
                                        <p:attrNameLst>
                                          <p:attrName>ppt_h</p:attrName>
                                        </p:attrNameLst>
                                      </p:cBhvr>
                                      <p:tavLst>
                                        <p:tav tm="0">
                                          <p:val>
                                            <p:fltVal val="0"/>
                                          </p:val>
                                        </p:tav>
                                        <p:tav tm="100000">
                                          <p:val>
                                            <p:strVal val="#ppt_h"/>
                                          </p:val>
                                        </p:tav>
                                      </p:tavLst>
                                    </p:anim>
                                    <p:anim calcmode="lin" valueType="num">
                                      <p:cBhvr>
                                        <p:cTn id="25" dur="1000" fill="hold"/>
                                        <p:tgtEl>
                                          <p:spTgt spid="10252"/>
                                        </p:tgtEl>
                                        <p:attrNameLst>
                                          <p:attrName>style.rotation</p:attrName>
                                        </p:attrNameLst>
                                      </p:cBhvr>
                                      <p:tavLst>
                                        <p:tav tm="0">
                                          <p:val>
                                            <p:fltVal val="90"/>
                                          </p:val>
                                        </p:tav>
                                        <p:tav tm="100000">
                                          <p:val>
                                            <p:fltVal val="0"/>
                                          </p:val>
                                        </p:tav>
                                      </p:tavLst>
                                    </p:anim>
                                    <p:animEffect transition="in" filter="fade">
                                      <p:cBhvr>
                                        <p:cTn id="26" dur="1000"/>
                                        <p:tgtEl>
                                          <p:spTgt spid="10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132052"/>
            <a:ext cx="6781866" cy="958547"/>
          </a:xfrm>
        </p:spPr>
        <p:txBody>
          <a:bodyPr wrap="square" anchor="b">
            <a:normAutofit/>
          </a:bodyPr>
          <a:lstStyle/>
          <a:p>
            <a:r>
              <a:rPr lang="he-IL" sz="4800" dirty="0">
                <a:latin typeface="Aharoni" panose="02010803020104030203" pitchFamily="2" charset="-79"/>
                <a:cs typeface="Aharoni" panose="02010803020104030203" pitchFamily="2" charset="-79"/>
              </a:rPr>
              <a:t>גוגל מגיעה לעליונות קוונטית?</a:t>
            </a:r>
            <a:endParaRPr lang="en-US" sz="4800" dirty="0">
              <a:latin typeface="Aharoni" panose="02010803020104030203" pitchFamily="2" charset="-79"/>
              <a:cs typeface="Aharoni" panose="02010803020104030203" pitchFamily="2" charset="-79"/>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51</a:t>
            </a:fld>
            <a:endParaRPr lang="en-US" dirty="0"/>
          </a:p>
        </p:txBody>
      </p:sp>
      <p:pic>
        <p:nvPicPr>
          <p:cNvPr id="10252" name="Picture 12" descr="google - Wikipedia">
            <a:extLst>
              <a:ext uri="{FF2B5EF4-FFF2-40B4-BE49-F238E27FC236}">
                <a16:creationId xmlns:a16="http://schemas.microsoft.com/office/drawing/2014/main" id="{07ACC4C8-CCCE-C78C-9E59-324873DFB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441" y="4482570"/>
            <a:ext cx="3765115" cy="1270726"/>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00282B2A-4619-AFBE-06FB-5BEB1CDE976B}"/>
              </a:ext>
            </a:extLst>
          </p:cNvPr>
          <p:cNvSpPr txBox="1"/>
          <p:nvPr/>
        </p:nvSpPr>
        <p:spPr>
          <a:xfrm>
            <a:off x="2207298" y="2124865"/>
            <a:ext cx="7777403" cy="1323439"/>
          </a:xfrm>
          <a:prstGeom prst="rect">
            <a:avLst/>
          </a:prstGeom>
          <a:noFill/>
        </p:spPr>
        <p:txBody>
          <a:bodyPr wrap="square">
            <a:spAutoFit/>
          </a:bodyPr>
          <a:lstStyle/>
          <a:p>
            <a:pPr algn="r" rtl="1"/>
            <a:r>
              <a:rPr lang="he-IL" sz="2000" dirty="0">
                <a:solidFill>
                  <a:srgbClr val="000000"/>
                </a:solidFill>
                <a:latin typeface="OpenSansHebrew"/>
              </a:rPr>
              <a:t>גוגל טוענת: </a:t>
            </a:r>
            <a:r>
              <a:rPr lang="he-IL" sz="2000" b="0" i="0" dirty="0">
                <a:solidFill>
                  <a:srgbClr val="000000"/>
                </a:solidFill>
                <a:effectLst/>
                <a:latin typeface="OpenSansHebrew"/>
              </a:rPr>
              <a:t>מדעני גוגל הצליחו לפתור באמצעות מחשב קוונטי משימה שלמחשב-על היה לוקח עשרת אלפים שנה - תוך 200 שניות - ובכך השיגו את מה שמכונה "עליונות קוונטית" - מצב שבו מחשב קוונטי מבצע משימה חישובית ששום מחשב קלאסי לא יכול לבצע. </a:t>
            </a:r>
            <a:r>
              <a:rPr lang="he-IL" sz="2000" dirty="0">
                <a:solidFill>
                  <a:srgbClr val="000000"/>
                </a:solidFill>
                <a:latin typeface="OpenSansHebrew"/>
              </a:rPr>
              <a:t>(2019)</a:t>
            </a:r>
            <a:endParaRPr lang="en-US" sz="2000" dirty="0"/>
          </a:p>
        </p:txBody>
      </p:sp>
    </p:spTree>
    <p:extLst>
      <p:ext uri="{BB962C8B-B14F-4D97-AF65-F5344CB8AC3E}">
        <p14:creationId xmlns:p14="http://schemas.microsoft.com/office/powerpoint/2010/main" val="2526236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705067" y="132052"/>
            <a:ext cx="6781866" cy="958547"/>
          </a:xfrm>
        </p:spPr>
        <p:txBody>
          <a:bodyPr wrap="square" anchor="b">
            <a:normAutofit fontScale="90000"/>
          </a:bodyPr>
          <a:lstStyle/>
          <a:p>
            <a:r>
              <a:rPr lang="he-IL" sz="4800" dirty="0">
                <a:latin typeface="Aharoni" panose="02010803020104030203" pitchFamily="2" charset="-79"/>
                <a:cs typeface="Aharoni" panose="02010803020104030203" pitchFamily="2" charset="-79"/>
              </a:rPr>
              <a:t>החברות המובילות במחשוב קוונטי</a:t>
            </a:r>
            <a:endParaRPr lang="en-US" sz="4800" dirty="0">
              <a:latin typeface="Aharoni" panose="02010803020104030203" pitchFamily="2" charset="-79"/>
              <a:cs typeface="Aharoni" panose="02010803020104030203" pitchFamily="2" charset="-79"/>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52</a:t>
            </a:fld>
            <a:endParaRPr lang="en-US" dirty="0"/>
          </a:p>
        </p:txBody>
      </p:sp>
      <p:sp>
        <p:nvSpPr>
          <p:cNvPr id="4" name="תיבת טקסט 3">
            <a:extLst>
              <a:ext uri="{FF2B5EF4-FFF2-40B4-BE49-F238E27FC236}">
                <a16:creationId xmlns:a16="http://schemas.microsoft.com/office/drawing/2014/main" id="{00282B2A-4619-AFBE-06FB-5BEB1CDE976B}"/>
              </a:ext>
            </a:extLst>
          </p:cNvPr>
          <p:cNvSpPr txBox="1"/>
          <p:nvPr/>
        </p:nvSpPr>
        <p:spPr>
          <a:xfrm>
            <a:off x="1228299" y="2006222"/>
            <a:ext cx="9021169" cy="4031873"/>
          </a:xfrm>
          <a:prstGeom prst="rect">
            <a:avLst/>
          </a:prstGeom>
          <a:noFill/>
        </p:spPr>
        <p:txBody>
          <a:bodyPr wrap="square">
            <a:spAutoFit/>
          </a:bodyPr>
          <a:lstStyle/>
          <a:p>
            <a:pPr algn="r" rtl="1"/>
            <a:r>
              <a:rPr lang="he-IL" sz="2400" b="0" i="0" dirty="0">
                <a:solidFill>
                  <a:srgbClr val="000000"/>
                </a:solidFill>
                <a:effectLst/>
                <a:latin typeface="OpenSansHebrew"/>
              </a:rPr>
              <a:t> "</a:t>
            </a:r>
            <a:r>
              <a:rPr lang="he-IL" sz="3200" b="0" i="0" dirty="0">
                <a:solidFill>
                  <a:srgbClr val="000000"/>
                </a:solidFill>
                <a:effectLst/>
                <a:latin typeface="OpenSansHebrew"/>
              </a:rPr>
              <a:t>אני נרגש ממה שמחשוב קוונטי אומר לגבי העתיד של גוגל ולגבי עתיד העולם. חלק מהאופטימיות מגיעה מטבעה של הטכנולוגיה עצמה... במובנים רבים, מחשוב קוונטי מביא עמו מעגל שלם של מחשוב ונותן בידינו אמצעי לדבר בשפת היקום ולהבין את העולם ואת האנושות לא רק במונחים של 0 או 1, אלא בכל המצבים שלו: יפה, מורכב ובעל אינסוף אפשרויות" (מנכ"ל גוגל </a:t>
            </a:r>
            <a:r>
              <a:rPr lang="he-IL" sz="3200" b="0" i="0" dirty="0" err="1">
                <a:solidFill>
                  <a:srgbClr val="000000"/>
                </a:solidFill>
                <a:effectLst/>
                <a:latin typeface="OpenSansHebrew"/>
              </a:rPr>
              <a:t>סונדאר</a:t>
            </a:r>
            <a:r>
              <a:rPr lang="he-IL" sz="3200" b="0" i="0" dirty="0">
                <a:solidFill>
                  <a:srgbClr val="000000"/>
                </a:solidFill>
                <a:effectLst/>
                <a:latin typeface="OpenSansHebrew"/>
              </a:rPr>
              <a:t> </a:t>
            </a:r>
            <a:r>
              <a:rPr lang="he-IL" sz="3200" b="0" i="0" dirty="0" err="1">
                <a:solidFill>
                  <a:srgbClr val="000000"/>
                </a:solidFill>
                <a:effectLst/>
                <a:latin typeface="OpenSansHebrew"/>
              </a:rPr>
              <a:t>פיצ'אי</a:t>
            </a:r>
            <a:r>
              <a:rPr lang="he-IL" sz="3200" b="0" i="0" dirty="0">
                <a:solidFill>
                  <a:srgbClr val="000000"/>
                </a:solidFill>
                <a:effectLst/>
                <a:latin typeface="OpenSansHebrew"/>
              </a:rPr>
              <a:t>)</a:t>
            </a:r>
            <a:endParaRPr lang="en-US" sz="2400" dirty="0"/>
          </a:p>
        </p:txBody>
      </p:sp>
    </p:spTree>
    <p:extLst>
      <p:ext uri="{BB962C8B-B14F-4D97-AF65-F5344CB8AC3E}">
        <p14:creationId xmlns:p14="http://schemas.microsoft.com/office/powerpoint/2010/main" val="34464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wrap="square" anchor="b">
            <a:normAutofit/>
          </a:bodyPr>
          <a:lstStyle/>
          <a:p>
            <a:r>
              <a:rPr lang="he-IL" sz="4800" dirty="0">
                <a:latin typeface="Aharoni" panose="02010803020104030203" pitchFamily="2" charset="-79"/>
                <a:cs typeface="Aharoni" panose="02010803020104030203" pitchFamily="2" charset="-79"/>
              </a:rPr>
              <a:t>לסיכום</a:t>
            </a:r>
            <a:endParaRPr lang="en-US" sz="4800" dirty="0">
              <a:latin typeface="Aharoni" panose="02010803020104030203" pitchFamily="2" charset="-79"/>
              <a:cs typeface="Aharoni" panose="02010803020104030203" pitchFamily="2" charset="-79"/>
            </a:endParaRPr>
          </a:p>
        </p:txBody>
      </p:sp>
      <p:sp>
        <p:nvSpPr>
          <p:cNvPr id="3" name="מציין מיקום טקסט 2">
            <a:extLst>
              <a:ext uri="{FF2B5EF4-FFF2-40B4-BE49-F238E27FC236}">
                <a16:creationId xmlns:a16="http://schemas.microsoft.com/office/drawing/2014/main" id="{B70DA0DD-FB89-C865-4F1F-97DD37B48698}"/>
              </a:ext>
            </a:extLst>
          </p:cNvPr>
          <p:cNvSpPr>
            <a:spLocks noGrp="1"/>
          </p:cNvSpPr>
          <p:nvPr>
            <p:ph type="body" sz="quarter" idx="13"/>
          </p:nvPr>
        </p:nvSpPr>
        <p:spPr>
          <a:xfrm>
            <a:off x="3047203" y="2262901"/>
            <a:ext cx="6683375" cy="3821373"/>
          </a:xfrm>
        </p:spPr>
        <p:txBody>
          <a:bodyPr>
            <a:normAutofit lnSpcReduction="10000"/>
          </a:bodyPr>
          <a:lstStyle/>
          <a:p>
            <a:pPr marL="285750" indent="-285750" rtl="1">
              <a:buFont typeface="Arial" panose="020B0604020202020204" pitchFamily="34" charset="0"/>
              <a:buChar char="•"/>
            </a:pPr>
            <a:r>
              <a:rPr lang="he-IL" dirty="0"/>
              <a:t>המחשוב הקוונטי הוא תחום מבוקש מאוד בעולם המחקר ומבוקש מאוד ללימודים כבר ברמת התואר הראשון</a:t>
            </a:r>
          </a:p>
          <a:p>
            <a:pPr marL="285750" indent="-285750" rtl="1">
              <a:buFont typeface="Arial" panose="020B0604020202020204" pitchFamily="34" charset="0"/>
              <a:buChar char="•"/>
            </a:pPr>
            <a:r>
              <a:rPr lang="he-IL" dirty="0"/>
              <a:t>יש המון התפתחות בתחומי המחקר הקוונטים הן מכיוון הפיזיקה והן מכיוון המחשבים אבל יש עוד הרבה לאן לשאוף</a:t>
            </a:r>
          </a:p>
          <a:p>
            <a:pPr marL="285750" indent="-285750" rtl="1">
              <a:buFont typeface="Arial" panose="020B0604020202020204" pitchFamily="34" charset="0"/>
              <a:buChar char="•"/>
            </a:pPr>
            <a:r>
              <a:rPr lang="he-IL" dirty="0"/>
              <a:t>המחשב הקוונטי מאפשר לנו לייצג את העולם עם כל המורכבויות שבו</a:t>
            </a:r>
          </a:p>
          <a:p>
            <a:pPr marL="285750" indent="-285750" rtl="1">
              <a:buFont typeface="Arial" panose="020B0604020202020204" pitchFamily="34" charset="0"/>
              <a:buChar char="•"/>
            </a:pPr>
            <a:r>
              <a:rPr lang="he-IL" dirty="0"/>
              <a:t>אז אמנם המחשב הקוונטי מייעל לנו </a:t>
            </a:r>
            <a:r>
              <a:rPr lang="he-IL" dirty="0" err="1"/>
              <a:t>הכל</a:t>
            </a:r>
            <a:r>
              <a:rPr lang="he-IL" dirty="0"/>
              <a:t> ומשנה לנו את זמן הריצה לסדרי גודל שלא חשבנו עליהם, אבל יש לו עוד הרבה מה ללמוד</a:t>
            </a:r>
          </a:p>
          <a:p>
            <a:pPr marL="285750" indent="-285750" rtl="1">
              <a:buFont typeface="Arial" panose="020B0604020202020204" pitchFamily="34" charset="0"/>
              <a:buChar char="•"/>
            </a:pPr>
            <a:r>
              <a:rPr lang="he-IL" dirty="0"/>
              <a:t>אבל אני מאמינה, שהמחשב הקוונטי יכול להציל (ולהרוס) את העולם</a:t>
            </a:r>
          </a:p>
          <a:p>
            <a:pPr rtl="1"/>
            <a:r>
              <a:rPr lang="he-IL" b="1" dirty="0"/>
              <a:t>אחרי </a:t>
            </a:r>
            <a:r>
              <a:rPr lang="he-IL" b="1" dirty="0" err="1"/>
              <a:t>הכל</a:t>
            </a:r>
            <a:r>
              <a:rPr lang="he-IL" b="1" dirty="0"/>
              <a:t> - דברים טובים באים לאט</a:t>
            </a: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p:txBody>
          <a:bodyPr/>
          <a:lstStyle/>
          <a:p>
            <a:fld id="{D39607A7-8386-47DB-8578-DDEDD194E5D4}" type="slidenum">
              <a:rPr lang="en-US" smtClean="0"/>
              <a:pPr/>
              <a:t>53</a:t>
            </a:fld>
            <a:endParaRPr lang="en-US" dirty="0"/>
          </a:p>
        </p:txBody>
      </p:sp>
    </p:spTree>
    <p:extLst>
      <p:ext uri="{BB962C8B-B14F-4D97-AF65-F5344CB8AC3E}">
        <p14:creationId xmlns:p14="http://schemas.microsoft.com/office/powerpoint/2010/main" val="382097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318001" y="536573"/>
            <a:ext cx="7424950" cy="1453003"/>
          </a:xfrm>
        </p:spPr>
        <p:txBody>
          <a:bodyPr vert="horz" lIns="91440" tIns="45720" rIns="91440" bIns="45720" rtlCol="0" anchor="b" anchorCtr="0">
            <a:normAutofit/>
          </a:bodyPr>
          <a:lstStyle/>
          <a:p>
            <a:pPr rtl="1"/>
            <a:r>
              <a:rPr lang="en-US" sz="4400" kern="1200" cap="none" spc="0" baseline="0" dirty="0" err="1">
                <a:latin typeface="Aharoni" panose="02010803020104030203" pitchFamily="2" charset="-79"/>
                <a:cs typeface="Aharoni" panose="02010803020104030203" pitchFamily="2" charset="-79"/>
              </a:rPr>
              <a:t>מה</a:t>
            </a:r>
            <a:r>
              <a:rPr lang="en-US" sz="4400" kern="1200" cap="none" spc="0" baseline="0" dirty="0">
                <a:latin typeface="Aharoni" panose="02010803020104030203" pitchFamily="2" charset="-79"/>
                <a:cs typeface="Aharoni" panose="02010803020104030203" pitchFamily="2" charset="-79"/>
              </a:rPr>
              <a:t> </a:t>
            </a:r>
            <a:r>
              <a:rPr lang="en-US" sz="4400" kern="1200" cap="none" spc="0" baseline="0" dirty="0" err="1">
                <a:latin typeface="Aharoni" panose="02010803020104030203" pitchFamily="2" charset="-79"/>
                <a:cs typeface="Aharoni" panose="02010803020104030203" pitchFamily="2" charset="-79"/>
              </a:rPr>
              <a:t>זה</a:t>
            </a:r>
            <a:r>
              <a:rPr lang="en-US" sz="4400" kern="1200" cap="none" spc="0" baseline="0" dirty="0">
                <a:latin typeface="Aharoni" panose="02010803020104030203" pitchFamily="2" charset="-79"/>
                <a:cs typeface="Aharoni" panose="02010803020104030203" pitchFamily="2" charset="-79"/>
              </a:rPr>
              <a:t> </a:t>
            </a:r>
            <a:r>
              <a:rPr lang="en-US" sz="4400" kern="1200" cap="none" spc="0" baseline="0" dirty="0" err="1">
                <a:latin typeface="Aharoni" panose="02010803020104030203" pitchFamily="2" charset="-79"/>
                <a:cs typeface="Aharoni" panose="02010803020104030203" pitchFamily="2" charset="-79"/>
              </a:rPr>
              <a:t>מחשב</a:t>
            </a:r>
            <a:r>
              <a:rPr lang="en-US" sz="4400" kern="1200" cap="none" spc="0" baseline="0" dirty="0">
                <a:latin typeface="Aharoni" panose="02010803020104030203" pitchFamily="2" charset="-79"/>
                <a:cs typeface="Aharoni" panose="02010803020104030203" pitchFamily="2" charset="-79"/>
              </a:rPr>
              <a:t> </a:t>
            </a:r>
            <a:r>
              <a:rPr lang="en-US" sz="4400" kern="1200" cap="none" spc="0" baseline="0" dirty="0" err="1">
                <a:latin typeface="Aharoni" panose="02010803020104030203" pitchFamily="2" charset="-79"/>
                <a:cs typeface="Aharoni" panose="02010803020104030203" pitchFamily="2" charset="-79"/>
              </a:rPr>
              <a:t>על</a:t>
            </a:r>
            <a:r>
              <a:rPr lang="en-US" sz="4400" kern="1200" cap="none" spc="0" baseline="0" dirty="0">
                <a:latin typeface="Aharoni" panose="02010803020104030203" pitchFamily="2" charset="-79"/>
                <a:cs typeface="Aharoni" panose="02010803020104030203" pitchFamily="2" charset="-79"/>
              </a:rPr>
              <a:t>?</a:t>
            </a:r>
          </a:p>
        </p:txBody>
      </p:sp>
      <p:pic>
        <p:nvPicPr>
          <p:cNvPr id="6" name="גרפיקה 5" descr="גיבורה קו מיתאר">
            <a:extLst>
              <a:ext uri="{FF2B5EF4-FFF2-40B4-BE49-F238E27FC236}">
                <a16:creationId xmlns:a16="http://schemas.microsoft.com/office/drawing/2014/main" id="{873121B0-A7E5-0189-FEDA-6DA01C5B67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625" y="536575"/>
            <a:ext cx="1743075" cy="1743075"/>
          </a:xfrm>
          <a:prstGeom prst="rect">
            <a:avLst/>
          </a:prstGeom>
        </p:spPr>
      </p:pic>
      <p:pic>
        <p:nvPicPr>
          <p:cNvPr id="8" name="גרפיקה 7" descr="אינטרנט עם מילוי מלא">
            <a:extLst>
              <a:ext uri="{FF2B5EF4-FFF2-40B4-BE49-F238E27FC236}">
                <a16:creationId xmlns:a16="http://schemas.microsoft.com/office/drawing/2014/main" id="{940A9742-446A-84EA-511A-D6B54C5B9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5" y="2557090"/>
            <a:ext cx="1743075" cy="1743075"/>
          </a:xfrm>
          <a:prstGeom prst="rect">
            <a:avLst/>
          </a:prstGeom>
        </p:spPr>
      </p:pic>
      <p:pic>
        <p:nvPicPr>
          <p:cNvPr id="10" name="מציין מיקום של תמונה 9" descr="תמונה שמכילה כחול מג'ורלי, כחול חשמלי, סימטריה, כחול&#10;&#10;התיאור נוצר באופן אוטומטי">
            <a:extLst>
              <a:ext uri="{FF2B5EF4-FFF2-40B4-BE49-F238E27FC236}">
                <a16:creationId xmlns:a16="http://schemas.microsoft.com/office/drawing/2014/main" id="{14E6228B-A2C4-7D1C-08FB-23ECFFE9C135}"/>
              </a:ext>
            </a:extLst>
          </p:cNvPr>
          <p:cNvPicPr>
            <a:picLocks noGrp="1" noChangeAspect="1"/>
          </p:cNvPicPr>
          <p:nvPr>
            <p:ph type="pic" sz="quarter" idx="16"/>
          </p:nvPr>
        </p:nvPicPr>
        <p:blipFill>
          <a:blip r:embed="rId6">
            <a:extLst>
              <a:ext uri="{837473B0-CC2E-450A-ABE3-18F120FF3D39}">
                <a1611:picAttrSrcUrl xmlns:a1611="http://schemas.microsoft.com/office/drawing/2016/11/main" r:id="rId7"/>
              </a:ext>
            </a:extLst>
          </a:blip>
          <a:srcRect l="7787" r="7787"/>
          <a:stretch/>
        </p:blipFill>
        <p:spPr>
          <a:xfrm>
            <a:off x="627068" y="4576347"/>
            <a:ext cx="2616190" cy="1743075"/>
          </a:xfrm>
          <a:noFill/>
        </p:spPr>
      </p:pic>
      <p:sp>
        <p:nvSpPr>
          <p:cNvPr id="4" name="תיבת טקסט 3">
            <a:extLst>
              <a:ext uri="{FF2B5EF4-FFF2-40B4-BE49-F238E27FC236}">
                <a16:creationId xmlns:a16="http://schemas.microsoft.com/office/drawing/2014/main" id="{6244D202-DE80-9066-D458-011BA067E9C4}"/>
              </a:ext>
            </a:extLst>
          </p:cNvPr>
          <p:cNvSpPr txBox="1"/>
          <p:nvPr/>
        </p:nvSpPr>
        <p:spPr>
          <a:xfrm>
            <a:off x="4864100" y="2876550"/>
            <a:ext cx="6332538" cy="3219450"/>
          </a:xfrm>
          <a:prstGeom prst="rect">
            <a:avLst/>
          </a:prstGeom>
        </p:spPr>
        <p:txBody>
          <a:bodyPr vert="horz" lIns="91440" tIns="45720" rIns="91440" bIns="45720" rtlCol="0">
            <a:normAutofit/>
          </a:bodyPr>
          <a:lstStyle/>
          <a:p>
            <a:pPr algn="ctr" rtl="1">
              <a:lnSpc>
                <a:spcPct val="150000"/>
              </a:lnSpc>
              <a:spcBef>
                <a:spcPts val="1000"/>
              </a:spcBef>
              <a:buClr>
                <a:schemeClr val="accent3"/>
              </a:buClr>
            </a:pPr>
            <a:r>
              <a:rPr lang="he-IL" sz="1900" b="0" i="0" spc="50" dirty="0">
                <a:solidFill>
                  <a:schemeClr val="tx1">
                    <a:alpha val="60000"/>
                  </a:schemeClr>
                </a:solidFill>
                <a:effectLst/>
              </a:rPr>
              <a:t>מערכת </a:t>
            </a:r>
            <a:r>
              <a:rPr lang="en-US" sz="1900" b="0" i="0" kern="1200" spc="50" dirty="0" err="1">
                <a:solidFill>
                  <a:schemeClr val="tx1">
                    <a:alpha val="60000"/>
                  </a:schemeClr>
                </a:solidFill>
                <a:effectLst/>
                <a:latin typeface="+mn-lt"/>
                <a:ea typeface="+mn-ea"/>
                <a:cs typeface="+mn-cs"/>
              </a:rPr>
              <a:t>מחשוב</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עם</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ביצועים</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גבוהים</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במיוח</a:t>
            </a:r>
            <a:r>
              <a:rPr lang="he-IL" sz="1900" b="0" i="0" kern="1200" spc="50" dirty="0">
                <a:solidFill>
                  <a:schemeClr val="tx1">
                    <a:alpha val="60000"/>
                  </a:schemeClr>
                </a:solidFill>
                <a:effectLst/>
                <a:latin typeface="+mn-lt"/>
                <a:ea typeface="+mn-ea"/>
                <a:cs typeface="+mn-cs"/>
              </a:rPr>
              <a:t>ד</a:t>
            </a:r>
          </a:p>
          <a:p>
            <a:pPr algn="ctr" rtl="1">
              <a:lnSpc>
                <a:spcPct val="150000"/>
              </a:lnSpc>
              <a:spcBef>
                <a:spcPts val="1000"/>
              </a:spcBef>
              <a:buClr>
                <a:schemeClr val="accent3"/>
              </a:buClr>
            </a:pPr>
            <a:r>
              <a:rPr lang="en-US" sz="1900" b="0" i="0" kern="1200" spc="50" dirty="0" err="1">
                <a:solidFill>
                  <a:schemeClr val="tx1">
                    <a:alpha val="60000"/>
                  </a:schemeClr>
                </a:solidFill>
                <a:effectLst/>
                <a:latin typeface="+mn-lt"/>
                <a:ea typeface="+mn-ea"/>
                <a:cs typeface="+mn-cs"/>
              </a:rPr>
              <a:t>מבוסס</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על</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טכנולוגיות</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מתקדמות</a:t>
            </a:r>
            <a:r>
              <a:rPr lang="en-US" sz="1900" b="0" i="0" kern="1200" spc="50" dirty="0">
                <a:solidFill>
                  <a:schemeClr val="tx1">
                    <a:alpha val="60000"/>
                  </a:schemeClr>
                </a:solidFill>
                <a:effectLst/>
                <a:latin typeface="+mn-lt"/>
                <a:ea typeface="+mn-ea"/>
                <a:cs typeface="+mn-cs"/>
              </a:rPr>
              <a:t> </a:t>
            </a:r>
            <a:r>
              <a:rPr lang="he-IL" sz="1900" b="0" i="0" kern="1200" spc="50" dirty="0">
                <a:solidFill>
                  <a:schemeClr val="tx1">
                    <a:alpha val="60000"/>
                  </a:schemeClr>
                </a:solidFill>
                <a:effectLst/>
                <a:latin typeface="+mn-lt"/>
                <a:ea typeface="+mn-ea"/>
                <a:cs typeface="+mn-cs"/>
              </a:rPr>
              <a:t>ומיועד</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לטיפול</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בעיבוד</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מידע</a:t>
            </a:r>
            <a:r>
              <a:rPr lang="en-US" sz="1900" b="0" i="0" kern="1200" spc="50" dirty="0">
                <a:solidFill>
                  <a:schemeClr val="tx1">
                    <a:alpha val="60000"/>
                  </a:schemeClr>
                </a:solidFill>
                <a:effectLst/>
                <a:latin typeface="+mn-lt"/>
                <a:ea typeface="+mn-ea"/>
                <a:cs typeface="+mn-cs"/>
              </a:rPr>
              <a:t> </a:t>
            </a:r>
            <a:r>
              <a:rPr lang="en-US" sz="1900" b="0" i="0" kern="1200" spc="50" dirty="0" err="1">
                <a:solidFill>
                  <a:schemeClr val="tx1">
                    <a:alpha val="60000"/>
                  </a:schemeClr>
                </a:solidFill>
                <a:effectLst/>
                <a:latin typeface="+mn-lt"/>
                <a:ea typeface="+mn-ea"/>
                <a:cs typeface="+mn-cs"/>
              </a:rPr>
              <a:t>מורכב</a:t>
            </a:r>
            <a:r>
              <a:rPr lang="en-US" sz="1900" b="0" i="0" kern="1200" spc="50" dirty="0">
                <a:solidFill>
                  <a:schemeClr val="tx1">
                    <a:alpha val="60000"/>
                  </a:schemeClr>
                </a:solidFill>
                <a:effectLst/>
                <a:latin typeface="+mn-lt"/>
                <a:ea typeface="+mn-ea"/>
                <a:cs typeface="+mn-cs"/>
              </a:rPr>
              <a:t>.</a:t>
            </a:r>
            <a:endParaRPr lang="he-IL" sz="1900" b="0" i="0" kern="1200" spc="50" dirty="0">
              <a:solidFill>
                <a:schemeClr val="tx1">
                  <a:alpha val="60000"/>
                </a:schemeClr>
              </a:solidFill>
              <a:effectLst/>
              <a:latin typeface="+mn-lt"/>
              <a:ea typeface="+mn-ea"/>
              <a:cs typeface="+mn-cs"/>
            </a:endParaRPr>
          </a:p>
          <a:p>
            <a:pPr algn="ctr" rtl="1">
              <a:lnSpc>
                <a:spcPct val="150000"/>
              </a:lnSpc>
              <a:spcBef>
                <a:spcPts val="1000"/>
              </a:spcBef>
              <a:buClr>
                <a:schemeClr val="accent3"/>
              </a:buClr>
            </a:pPr>
            <a:r>
              <a:rPr lang="he-IL" sz="1900" kern="1200" spc="50" dirty="0">
                <a:solidFill>
                  <a:schemeClr val="tx1">
                    <a:alpha val="60000"/>
                  </a:schemeClr>
                </a:solidFill>
                <a:latin typeface="+mn-lt"/>
                <a:ea typeface="+mn-ea"/>
                <a:cs typeface="+mn-cs"/>
              </a:rPr>
              <a:t>מהירות </a:t>
            </a:r>
            <a:r>
              <a:rPr lang="he-IL" sz="1900" spc="50" dirty="0">
                <a:solidFill>
                  <a:schemeClr val="tx1">
                    <a:alpha val="60000"/>
                  </a:schemeClr>
                </a:solidFill>
              </a:rPr>
              <a:t>הכנסת והוצאת נתונים מטורפת! </a:t>
            </a:r>
            <a:r>
              <a:rPr lang="he-IL" sz="1900" b="0" i="0" kern="1200" spc="50" dirty="0">
                <a:solidFill>
                  <a:schemeClr val="tx1">
                    <a:alpha val="60000"/>
                  </a:schemeClr>
                </a:solidFill>
                <a:effectLst/>
                <a:latin typeface="+mn-lt"/>
                <a:ea typeface="+mn-ea"/>
                <a:cs typeface="+mn-cs"/>
              </a:rPr>
              <a:t>(עיבוד פרוצדורלי)</a:t>
            </a:r>
          </a:p>
          <a:p>
            <a:pPr algn="ctr" rtl="1">
              <a:lnSpc>
                <a:spcPct val="150000"/>
              </a:lnSpc>
              <a:spcBef>
                <a:spcPts val="1000"/>
              </a:spcBef>
              <a:buClr>
                <a:schemeClr val="accent3"/>
              </a:buClr>
            </a:pPr>
            <a:r>
              <a:rPr lang="he-IL" sz="1900" spc="50" dirty="0">
                <a:solidFill>
                  <a:schemeClr val="tx1">
                    <a:alpha val="60000"/>
                  </a:schemeClr>
                </a:solidFill>
              </a:rPr>
              <a:t>יכולות חישוב עצומות</a:t>
            </a:r>
            <a:endParaRPr lang="he-IL" sz="1900" b="0" i="0" kern="1200" spc="50" dirty="0">
              <a:solidFill>
                <a:schemeClr val="tx1">
                  <a:alpha val="60000"/>
                </a:schemeClr>
              </a:solidFill>
              <a:effectLst/>
              <a:latin typeface="+mn-lt"/>
              <a:ea typeface="+mn-ea"/>
              <a:cs typeface="+mn-cs"/>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6356725" y="6357600"/>
            <a:ext cx="3347285" cy="460800"/>
          </a:xfrm>
        </p:spPr>
        <p:txBody>
          <a:bodyPr vert="horz" lIns="91440" tIns="45720" rIns="91440" bIns="45720" rtlCol="0" anchor="ctr">
            <a:normAutofit/>
          </a:bodyPr>
          <a:lstStyle/>
          <a:p>
            <a:pPr>
              <a:spcAft>
                <a:spcPts val="600"/>
              </a:spcAft>
            </a:pPr>
            <a:r>
              <a:rPr lang="en-US" kern="1200" cap="all" spc="300" baseline="0">
                <a:latin typeface="+mj-lt"/>
                <a:ea typeface="+mn-ea"/>
                <a:cs typeface="+mn-cs"/>
              </a:rPr>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vert="horz" lIns="91440" tIns="45720" rIns="91440" bIns="45720" rtlCol="0" anchor="ctr">
            <a:normAutofit/>
          </a:bodyPr>
          <a:lstStyle/>
          <a:p>
            <a:pPr>
              <a:spcAft>
                <a:spcPts val="600"/>
              </a:spcAft>
            </a:pPr>
            <a:fld id="{D39607A7-8386-47DB-8578-DDEDD194E5D4}" type="slidenum">
              <a:rPr lang="en-US" smtClean="0"/>
              <a:pPr>
                <a:spcAft>
                  <a:spcPts val="600"/>
                </a:spcAft>
              </a:pPr>
              <a:t>6</a:t>
            </a:fld>
            <a:endParaRPr lang="en-US"/>
          </a:p>
        </p:txBody>
      </p:sp>
      <p:sp>
        <p:nvSpPr>
          <p:cNvPr id="11" name="תיבת טקסט 10">
            <a:extLst>
              <a:ext uri="{FF2B5EF4-FFF2-40B4-BE49-F238E27FC236}">
                <a16:creationId xmlns:a16="http://schemas.microsoft.com/office/drawing/2014/main" id="{4E3379E9-3A0A-9C98-4405-AF4D40ACE6F8}"/>
              </a:ext>
            </a:extLst>
          </p:cNvPr>
          <p:cNvSpPr txBox="1"/>
          <p:nvPr/>
        </p:nvSpPr>
        <p:spPr>
          <a:xfrm>
            <a:off x="739046" y="6119367"/>
            <a:ext cx="25042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www.wired.it/attualita/tech/2019/04/08/supercomputer-italia/">
                  <a:extLst>
                    <a:ext uri="{A12FA001-AC4F-418D-AE19-62706E023703}">
                      <ahyp:hlinkClr xmlns:ahyp="http://schemas.microsoft.com/office/drawing/2018/hyperlinkcolor" val="tx"/>
                    </a:ext>
                  </a:extLst>
                </a:hlinkClick>
              </a:rPr>
              <a:t>תמונה זו</a:t>
            </a:r>
            <a:r>
              <a:rPr lang="en-US" sz="700">
                <a:solidFill>
                  <a:srgbClr val="FFFFFF"/>
                </a:solidFill>
              </a:rPr>
              <a:t> </a:t>
            </a:r>
            <a:r>
              <a:rPr lang="en-US" sz="700" err="1">
                <a:solidFill>
                  <a:srgbClr val="FFFFFF"/>
                </a:solidFill>
              </a:rPr>
              <a:t>מאת</a:t>
            </a:r>
            <a:r>
              <a:rPr lang="en-US" sz="700">
                <a:solidFill>
                  <a:srgbClr val="FFFFFF"/>
                </a:solidFill>
              </a:rPr>
              <a:t> </a:t>
            </a:r>
            <a:r>
              <a:rPr lang="en-US" sz="700" err="1">
                <a:solidFill>
                  <a:srgbClr val="FFFFFF"/>
                </a:solidFill>
              </a:rPr>
              <a:t>מחבר</a:t>
            </a:r>
            <a:r>
              <a:rPr lang="en-US" sz="700">
                <a:solidFill>
                  <a:srgbClr val="FFFFFF"/>
                </a:solidFill>
              </a:rPr>
              <a:t> </a:t>
            </a:r>
            <a:r>
              <a:rPr lang="en-US" sz="700" err="1">
                <a:solidFill>
                  <a:srgbClr val="FFFFFF"/>
                </a:solidFill>
              </a:rPr>
              <a:t>לא</a:t>
            </a:r>
            <a:r>
              <a:rPr lang="en-US" sz="700">
                <a:solidFill>
                  <a:srgbClr val="FFFFFF"/>
                </a:solidFill>
              </a:rPr>
              <a:t> </a:t>
            </a:r>
            <a:r>
              <a:rPr lang="en-US" sz="700" err="1">
                <a:solidFill>
                  <a:srgbClr val="FFFFFF"/>
                </a:solidFill>
              </a:rPr>
              <a:t>ידוע</a:t>
            </a:r>
            <a:r>
              <a:rPr lang="en-US" sz="700">
                <a:solidFill>
                  <a:srgbClr val="FFFFFF"/>
                </a:solidFill>
              </a:rPr>
              <a:t> </a:t>
            </a:r>
            <a:r>
              <a:rPr lang="en-US" sz="700" err="1">
                <a:solidFill>
                  <a:srgbClr val="FFFFFF"/>
                </a:solidFill>
              </a:rPr>
              <a:t>ניתן</a:t>
            </a:r>
            <a:r>
              <a:rPr lang="en-US" sz="700">
                <a:solidFill>
                  <a:srgbClr val="FFFFFF"/>
                </a:solidFill>
              </a:rPr>
              <a:t> </a:t>
            </a:r>
            <a:r>
              <a:rPr lang="en-US" sz="700" err="1">
                <a:solidFill>
                  <a:srgbClr val="FFFFFF"/>
                </a:solidFill>
              </a:rPr>
              <a:t>ברשיון</a:t>
            </a:r>
            <a:r>
              <a:rPr lang="en-US" sz="700">
                <a:solidFill>
                  <a:srgbClr val="FFFFFF"/>
                </a:solidFill>
              </a:rPr>
              <a:t> </a:t>
            </a:r>
            <a:r>
              <a:rPr lang="en-US" sz="700" err="1">
                <a:solidFill>
                  <a:srgbClr val="FFFFFF"/>
                </a:solidFill>
              </a:rPr>
              <a:t>במסגרת</a:t>
            </a:r>
            <a:r>
              <a:rPr lang="en-US" sz="700">
                <a:solidFill>
                  <a:srgbClr val="FFFFFF"/>
                </a:solidFill>
              </a:rPr>
              <a:t>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49849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318001" y="536573"/>
            <a:ext cx="7424950" cy="1453003"/>
          </a:xfrm>
        </p:spPr>
        <p:txBody>
          <a:bodyPr vert="horz" lIns="91440" tIns="45720" rIns="91440" bIns="45720" rtlCol="0" anchor="b" anchorCtr="0">
            <a:normAutofit/>
          </a:bodyPr>
          <a:lstStyle/>
          <a:p>
            <a:pPr rtl="1"/>
            <a:r>
              <a:rPr lang="he-IL" sz="4400" kern="1200" cap="none" spc="0" baseline="0" dirty="0">
                <a:latin typeface="Aharoni" panose="02010803020104030203" pitchFamily="2" charset="-79"/>
                <a:cs typeface="Aharoni" panose="02010803020104030203" pitchFamily="2" charset="-79"/>
              </a:rPr>
              <a:t>במה מחשב העל עוזר לנו?</a:t>
            </a:r>
            <a:endParaRPr lang="en-US" sz="4400" kern="1200" cap="none" spc="0" baseline="0" dirty="0">
              <a:latin typeface="Aharoni" panose="02010803020104030203" pitchFamily="2" charset="-79"/>
              <a:cs typeface="Aharoni" panose="02010803020104030203" pitchFamily="2" charset="-79"/>
            </a:endParaRPr>
          </a:p>
        </p:txBody>
      </p:sp>
      <p:pic>
        <p:nvPicPr>
          <p:cNvPr id="6" name="Graphique 7" descr="Bar chart">
            <a:extLst>
              <a:ext uri="{FF2B5EF4-FFF2-40B4-BE49-F238E27FC236}">
                <a16:creationId xmlns:a16="http://schemas.microsoft.com/office/drawing/2014/main" id="{873121B0-A7E5-0189-FEDA-6DA01C5B6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625" y="536575"/>
            <a:ext cx="1743075" cy="1743075"/>
          </a:xfrm>
          <a:prstGeom prst="rect">
            <a:avLst/>
          </a:prstGeom>
        </p:spPr>
      </p:pic>
      <p:pic>
        <p:nvPicPr>
          <p:cNvPr id="8" name="גרפיקה 7" descr="סיעור מוחות עם מילוי מלא">
            <a:extLst>
              <a:ext uri="{FF2B5EF4-FFF2-40B4-BE49-F238E27FC236}">
                <a16:creationId xmlns:a16="http://schemas.microsoft.com/office/drawing/2014/main" id="{940A9742-446A-84EA-511A-D6B54C5B9E9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53415" y="2557090"/>
            <a:ext cx="1743075" cy="1743075"/>
          </a:xfrm>
          <a:prstGeom prst="rect">
            <a:avLst/>
          </a:prstGeom>
        </p:spPr>
      </p:pic>
      <p:sp>
        <p:nvSpPr>
          <p:cNvPr id="4" name="תיבת טקסט 3">
            <a:extLst>
              <a:ext uri="{FF2B5EF4-FFF2-40B4-BE49-F238E27FC236}">
                <a16:creationId xmlns:a16="http://schemas.microsoft.com/office/drawing/2014/main" id="{6244D202-DE80-9066-D458-011BA067E9C4}"/>
              </a:ext>
            </a:extLst>
          </p:cNvPr>
          <p:cNvSpPr txBox="1"/>
          <p:nvPr/>
        </p:nvSpPr>
        <p:spPr>
          <a:xfrm>
            <a:off x="4864100" y="2876550"/>
            <a:ext cx="6332538" cy="3219450"/>
          </a:xfrm>
          <a:prstGeom prst="rect">
            <a:avLst/>
          </a:prstGeom>
        </p:spPr>
        <p:txBody>
          <a:bodyPr vert="horz" lIns="91440" tIns="45720" rIns="91440" bIns="45720" rtlCol="0">
            <a:normAutofit/>
          </a:bodyPr>
          <a:lstStyle/>
          <a:p>
            <a:pPr algn="ctr" rtl="1">
              <a:lnSpc>
                <a:spcPct val="150000"/>
              </a:lnSpc>
              <a:spcBef>
                <a:spcPts val="1000"/>
              </a:spcBef>
              <a:buClr>
                <a:schemeClr val="accent3"/>
              </a:buClr>
            </a:pPr>
            <a:r>
              <a:rPr lang="he-IL" sz="2000" b="0" i="0" dirty="0">
                <a:solidFill>
                  <a:srgbClr val="374151"/>
                </a:solidFill>
                <a:effectLst/>
                <a:latin typeface="Söhne"/>
              </a:rPr>
              <a:t>פעולות שדורשות כמויות גדולות של מידע וחישוב</a:t>
            </a:r>
          </a:p>
          <a:p>
            <a:pPr algn="ctr" rtl="1">
              <a:lnSpc>
                <a:spcPct val="150000"/>
              </a:lnSpc>
              <a:spcBef>
                <a:spcPts val="1000"/>
              </a:spcBef>
              <a:buClr>
                <a:schemeClr val="accent3"/>
              </a:buClr>
            </a:pPr>
            <a:r>
              <a:rPr lang="he-IL" sz="2000" b="0" i="0" dirty="0">
                <a:solidFill>
                  <a:srgbClr val="374151"/>
                </a:solidFill>
                <a:effectLst/>
                <a:latin typeface="Söhne"/>
              </a:rPr>
              <a:t>מסייע לפתור בעיות מורכבות</a:t>
            </a:r>
          </a:p>
          <a:p>
            <a:pPr algn="ctr" rtl="1">
              <a:lnSpc>
                <a:spcPct val="150000"/>
              </a:lnSpc>
              <a:spcBef>
                <a:spcPts val="1000"/>
              </a:spcBef>
              <a:buClr>
                <a:schemeClr val="accent3"/>
              </a:buClr>
            </a:pPr>
            <a:r>
              <a:rPr lang="he-IL" sz="2000" b="0" i="0" dirty="0">
                <a:solidFill>
                  <a:srgbClr val="374151"/>
                </a:solidFill>
                <a:effectLst/>
                <a:latin typeface="Söhne"/>
              </a:rPr>
              <a:t>ביצוע ניתוחים עמוקים</a:t>
            </a:r>
            <a:endParaRPr lang="en-US" sz="1900" kern="1200" spc="50" dirty="0">
              <a:solidFill>
                <a:schemeClr val="tx1">
                  <a:alpha val="60000"/>
                </a:schemeClr>
              </a:solidFill>
              <a:latin typeface="+mn-lt"/>
              <a:ea typeface="+mn-ea"/>
              <a:cs typeface="+mn-cs"/>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6356725" y="6357600"/>
            <a:ext cx="3347285" cy="460800"/>
          </a:xfrm>
        </p:spPr>
        <p:txBody>
          <a:bodyPr vert="horz" lIns="91440" tIns="45720" rIns="91440" bIns="45720" rtlCol="0" anchor="ctr">
            <a:normAutofit/>
          </a:bodyPr>
          <a:lstStyle/>
          <a:p>
            <a:pPr>
              <a:spcAft>
                <a:spcPts val="600"/>
              </a:spcAft>
            </a:pPr>
            <a:r>
              <a:rPr lang="en-US" kern="1200" cap="all" spc="300" baseline="0">
                <a:latin typeface="+mj-lt"/>
                <a:ea typeface="+mn-ea"/>
                <a:cs typeface="+mn-cs"/>
              </a:rPr>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vert="horz" lIns="91440" tIns="45720" rIns="91440" bIns="45720" rtlCol="0" anchor="ctr">
            <a:normAutofit/>
          </a:bodyPr>
          <a:lstStyle/>
          <a:p>
            <a:pPr>
              <a:spcAft>
                <a:spcPts val="600"/>
              </a:spcAft>
            </a:pPr>
            <a:fld id="{D39607A7-8386-47DB-8578-DDEDD194E5D4}" type="slidenum">
              <a:rPr lang="en-US" smtClean="0"/>
              <a:pPr>
                <a:spcAft>
                  <a:spcPts val="600"/>
                </a:spcAft>
              </a:pPr>
              <a:t>7</a:t>
            </a:fld>
            <a:endParaRPr lang="en-US"/>
          </a:p>
        </p:txBody>
      </p:sp>
      <p:pic>
        <p:nvPicPr>
          <p:cNvPr id="13" name="גרפיקה 12" descr="מחקר עם מילוי מלא">
            <a:extLst>
              <a:ext uri="{FF2B5EF4-FFF2-40B4-BE49-F238E27FC236}">
                <a16:creationId xmlns:a16="http://schemas.microsoft.com/office/drawing/2014/main" id="{459C089E-DA15-E877-A0A2-C363687DB7E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95362" y="4577605"/>
            <a:ext cx="1743075" cy="1743075"/>
          </a:xfrm>
          <a:prstGeom prst="rect">
            <a:avLst/>
          </a:prstGeom>
        </p:spPr>
      </p:pic>
    </p:spTree>
    <p:extLst>
      <p:ext uri="{BB962C8B-B14F-4D97-AF65-F5344CB8AC3E}">
        <p14:creationId xmlns:p14="http://schemas.microsoft.com/office/powerpoint/2010/main" val="223556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019869" y="1241946"/>
            <a:ext cx="7417819" cy="4176215"/>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אבל משהו חסר... </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8</a:t>
            </a:fld>
            <a:endParaRPr lang="en-US" dirty="0"/>
          </a:p>
        </p:txBody>
      </p:sp>
    </p:spTree>
    <p:extLst>
      <p:ext uri="{BB962C8B-B14F-4D97-AF65-F5344CB8AC3E}">
        <p14:creationId xmlns:p14="http://schemas.microsoft.com/office/powerpoint/2010/main" val="118005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2019869" y="1433017"/>
            <a:ext cx="7861110" cy="4763068"/>
          </a:xfrm>
        </p:spPr>
        <p:txBody>
          <a:bodyPr wrap="square" anchor="b">
            <a:normAutofit fontScale="90000"/>
          </a:bodyPr>
          <a:lstStyle/>
          <a:p>
            <a:r>
              <a:rPr lang="he-IL" sz="13800" dirty="0">
                <a:latin typeface="Aharoni" panose="02010803020104030203" pitchFamily="2" charset="-79"/>
                <a:cs typeface="Aharoni" panose="02010803020104030203" pitchFamily="2" charset="-79"/>
              </a:rPr>
              <a:t>זה נחמד והכל אבל זה לא מספיק...</a:t>
            </a:r>
            <a:endParaRPr lang="en-US" sz="13800" dirty="0">
              <a:latin typeface="Aharoni" panose="02010803020104030203" pitchFamily="2" charset="-79"/>
              <a:cs typeface="Aharoni" panose="02010803020104030203" pitchFamily="2" charset="-79"/>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9</a:t>
            </a:fld>
            <a:endParaRPr lang="en-US" dirty="0"/>
          </a:p>
        </p:txBody>
      </p:sp>
    </p:spTree>
    <p:extLst>
      <p:ext uri="{BB962C8B-B14F-4D97-AF65-F5344CB8AC3E}">
        <p14:creationId xmlns:p14="http://schemas.microsoft.com/office/powerpoint/2010/main" val="3691722943"/>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7CB9D788-52D8-46C3-92EC-553D7E4077CF}">
  <ds:schemaRefs>
    <ds:schemaRef ds:uri="http://schemas.microsoft.com/sharepoint/v3/contenttype/forms"/>
  </ds:schemaRefs>
</ds:datastoreItem>
</file>

<file path=customXml/itemProps2.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{9BD19E2D-805D-4DEB-980C-771CDFA4AFE3}tf11158769_win32</Template>
  <TotalTime>2221</TotalTime>
  <Words>1018</Words>
  <Application>Microsoft Office PowerPoint</Application>
  <PresentationFormat>Widescreen</PresentationFormat>
  <Paragraphs>216</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Aharoni</vt:lpstr>
      <vt:lpstr>Arial</vt:lpstr>
      <vt:lpstr>Avenir Next LT Pro</vt:lpstr>
      <vt:lpstr>Calibri</vt:lpstr>
      <vt:lpstr>Goudy Old Style</vt:lpstr>
      <vt:lpstr>Linux Libertine</vt:lpstr>
      <vt:lpstr>OpenSansHebrew</vt:lpstr>
      <vt:lpstr>Roboto</vt:lpstr>
      <vt:lpstr>Söhne</vt:lpstr>
      <vt:lpstr>Wingdings</vt:lpstr>
      <vt:lpstr>FrostyVTI</vt:lpstr>
      <vt:lpstr>מחשב </vt:lpstr>
      <vt:lpstr>אז מה זה מחשב?</vt:lpstr>
      <vt:lpstr>מה זה אומר בצורה בינארית?</vt:lpstr>
      <vt:lpstr>מה החסרונות של הבינאריות?</vt:lpstr>
      <vt:lpstr>PowerPoint Presentation</vt:lpstr>
      <vt:lpstr>מה זה מחשב על?</vt:lpstr>
      <vt:lpstr>במה מחשב העל עוזר לנו?</vt:lpstr>
      <vt:lpstr>אבל משהו חסר... </vt:lpstr>
      <vt:lpstr>זה נחמד והכל אבל זה לא מספיק...</vt:lpstr>
      <vt:lpstr>מהפכני!</vt:lpstr>
      <vt:lpstr>לא מספיק...</vt:lpstr>
      <vt:lpstr>פורץ דרך!</vt:lpstr>
      <vt:lpstr>לא מספיק...</vt:lpstr>
      <vt:lpstr>משנה סדרי עולם!</vt:lpstr>
      <vt:lpstr>לא מספיק...</vt:lpstr>
      <vt:lpstr>יוצא מהקופסה!</vt:lpstr>
      <vt:lpstr>יש משהו שעדיין מפריע לנו</vt:lpstr>
      <vt:lpstr>זה כאילו משהו שלא מצליחים לשחרר ממנו...</vt:lpstr>
      <vt:lpstr>הבנתי מה זה!</vt:lpstr>
      <vt:lpstr>נו!!</vt:lpstr>
      <vt:lpstr>זו השיטה  הבינארית!</vt:lpstr>
      <vt:lpstr>טוב אתם אולי לא תאמינו</vt:lpstr>
      <vt:lpstr>אבל גם לזה יש פיתרון</vt:lpstr>
      <vt:lpstr>תכירו</vt:lpstr>
      <vt:lpstr>מחשב קוונטי</vt:lpstr>
      <vt:lpstr>PowerPoint Presentation</vt:lpstr>
      <vt:lpstr>PowerPoint Presentation</vt:lpstr>
      <vt:lpstr>PowerPoint Presentation</vt:lpstr>
      <vt:lpstr>PowerPoint Presentation</vt:lpstr>
      <vt:lpstr>מה זה מחשב קוונטי?</vt:lpstr>
      <vt:lpstr>איך זה עובד?</vt:lpstr>
      <vt:lpstr>PowerPoint Presentation</vt:lpstr>
      <vt:lpstr>יתרונות</vt:lpstr>
      <vt:lpstr>חסרונות</vt:lpstr>
      <vt:lpstr>אבל רגע זה קצת באוויר</vt:lpstr>
      <vt:lpstr>איך בפועל זה עוזר למתכנתים?</vt:lpstr>
      <vt:lpstr>נראה לי שהם צריכים דוגמאות</vt:lpstr>
      <vt:lpstr>אלגוריתמים של המחשב הקוונטי</vt:lpstr>
      <vt:lpstr> DESפיצוח הצפנת </vt:lpstr>
      <vt:lpstr>אלגוריתם גרובר</vt:lpstr>
      <vt:lpstr> RSAפיצוח הצפנת </vt:lpstr>
      <vt:lpstr>אלגוריתם שור</vt:lpstr>
      <vt:lpstr>התמודדות העולם עם הסכנה הנשקפת</vt:lpstr>
      <vt:lpstr>השפעות על העולם</vt:lpstr>
      <vt:lpstr>טוב זה נשמע כמו מכונה מטורפת</vt:lpstr>
      <vt:lpstr>כן בהחלט!</vt:lpstr>
      <vt:lpstr>אז מתי כבר נראה שימוש אמיתי?</vt:lpstr>
      <vt:lpstr>עובדים על זה...</vt:lpstr>
      <vt:lpstr>מי?</vt:lpstr>
      <vt:lpstr>החברות המובילות במחשוב קוונטי</vt:lpstr>
      <vt:lpstr>גוגל מגיעה לעליונות קוונטית?</vt:lpstr>
      <vt:lpstr>החברות המובילות במחשוב קוונטי</vt:lpstr>
      <vt:lpstr>לסיכום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מחשב </dc:title>
  <dc:creator>יאיר חדד</dc:creator>
  <cp:lastModifiedBy>יאיר  חדד</cp:lastModifiedBy>
  <cp:revision>9</cp:revision>
  <dcterms:created xsi:type="dcterms:W3CDTF">2024-01-03T11:08:57Z</dcterms:created>
  <dcterms:modified xsi:type="dcterms:W3CDTF">2024-01-07T13:39:43Z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